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315" r:id="rId3"/>
    <p:sldId id="509" r:id="rId4"/>
    <p:sldId id="597" r:id="rId5"/>
    <p:sldId id="647" r:id="rId6"/>
    <p:sldId id="630" r:id="rId7"/>
    <p:sldId id="600" r:id="rId8"/>
    <p:sldId id="611" r:id="rId9"/>
    <p:sldId id="648" r:id="rId10"/>
    <p:sldId id="659" r:id="rId11"/>
    <p:sldId id="649" r:id="rId12"/>
    <p:sldId id="651" r:id="rId13"/>
    <p:sldId id="652" r:id="rId14"/>
    <p:sldId id="653" r:id="rId15"/>
    <p:sldId id="654" r:id="rId16"/>
    <p:sldId id="655" r:id="rId17"/>
    <p:sldId id="656" r:id="rId18"/>
    <p:sldId id="657" r:id="rId19"/>
    <p:sldId id="660" r:id="rId20"/>
    <p:sldId id="661" r:id="rId21"/>
    <p:sldId id="662" r:id="rId22"/>
    <p:sldId id="663" r:id="rId23"/>
    <p:sldId id="658" r:id="rId24"/>
    <p:sldId id="298" r:id="rId25"/>
  </p:sldIdLst>
  <p:sldSz cx="9504363" cy="72009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76250" lvl="1" indent="-1905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54405" lvl="2" indent="-4000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430655" lvl="3" indent="-5905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908175" lvl="4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05A412B-2A3E-45F2-94BD-9B2DD1BD5BE9}">
          <p14:sldIdLst>
            <p14:sldId id="315"/>
            <p14:sldId id="509"/>
            <p14:sldId id="597"/>
            <p14:sldId id="647"/>
            <p14:sldId id="630"/>
            <p14:sldId id="600"/>
            <p14:sldId id="611"/>
            <p14:sldId id="648"/>
            <p14:sldId id="659"/>
            <p14:sldId id="649"/>
            <p14:sldId id="651"/>
            <p14:sldId id="652"/>
            <p14:sldId id="653"/>
            <p14:sldId id="654"/>
            <p14:sldId id="655"/>
            <p14:sldId id="656"/>
            <p14:sldId id="657"/>
            <p14:sldId id="660"/>
            <p14:sldId id="661"/>
            <p14:sldId id="662"/>
            <p14:sldId id="663"/>
            <p14:sldId id="658"/>
          </p14:sldIdLst>
        </p14:section>
        <p14:section name="无标题节" id="{9955120C-9E50-4AF2-BEB9-ACBA877BBA31}">
          <p14:sldIdLst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08">
          <p15:clr>
            <a:srgbClr val="A4A3A4"/>
          </p15:clr>
        </p15:guide>
        <p15:guide id="2" pos="29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CC"/>
    <a:srgbClr val="FF9900"/>
    <a:srgbClr val="66FF99"/>
    <a:srgbClr val="6600FF"/>
    <a:srgbClr val="FF0000"/>
    <a:srgbClr val="FF6600"/>
    <a:srgbClr val="99CCFF"/>
    <a:srgbClr val="A0D1D8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0" autoAdjust="0"/>
    <p:restoredTop sz="94638"/>
  </p:normalViewPr>
  <p:slideViewPr>
    <p:cSldViewPr showGuides="1">
      <p:cViewPr varScale="1">
        <p:scale>
          <a:sx n="102" d="100"/>
          <a:sy n="102" d="100"/>
        </p:scale>
        <p:origin x="1482" y="138"/>
      </p:cViewPr>
      <p:guideLst>
        <p:guide orient="horz" pos="2308"/>
        <p:guide pos="29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2024/10/24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58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66813" y="685800"/>
            <a:ext cx="4524375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7625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54405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430655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908175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62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440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065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81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86330" algn="l" defTabSz="9544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3215" algn="l" defTabSz="9544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0735" algn="l" defTabSz="9544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17620" algn="l" defTabSz="9544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861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86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5EF29-2D65-08A0-E25D-FE43F381F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753D3175-4AFD-2DED-A6DD-756C4BD92E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9CFF522E-92FE-89E3-57C8-6F44DFAEC2A0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7D7D37F5-1DFF-CAA3-DB87-B38452137A87}"/>
              </a:ext>
            </a:extLst>
          </p:cNvPr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3599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7187E-2A9C-397D-F357-47F2F638E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3422DBCD-9E57-23B3-E734-A47489BEE0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C10DAF0D-AFF6-3514-B2EB-A5A20C89B9FD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15B17E7F-FBAB-2EE1-391F-EF2643BDE972}"/>
              </a:ext>
            </a:extLst>
          </p:cNvPr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13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18088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9B23E-CD19-8FC4-B825-FC2AD1852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A35E4365-0A64-3A4B-7F2B-DC5D16935A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B4DF59E9-3AB6-1D4F-2E4B-B394DA9BA61E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F965A6C3-2EF5-7637-A49E-5B312180B456}"/>
              </a:ext>
            </a:extLst>
          </p:cNvPr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42214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3B500-3936-D792-B132-7DA2D0D43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EC7FF27B-0C87-F9AC-8AA9-BE9F86B53E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3532FE09-1A40-3FEF-EDB6-51515DA3A38C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15771271-B0DA-C46A-625F-296BD0FFF976}"/>
              </a:ext>
            </a:extLst>
          </p:cNvPr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15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65733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C6D1E-95F4-D1DF-DCFD-3A3B64276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A798566D-174E-560E-7C24-E25AC3C0EB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C3924F38-CE7F-53C3-A824-F05D57A40D2B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1AFCF1D2-9157-FB60-9699-8CEAC9B9706F}"/>
              </a:ext>
            </a:extLst>
          </p:cNvPr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91573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EAAC6-2495-261D-71CC-445970F80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E0ED80F2-E8AE-554E-42B3-65AA388BA0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BBEED856-D0D0-7A09-8C5E-EE985846B481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EAE8A24D-CCB8-4A8C-1815-879FBCED1726}"/>
              </a:ext>
            </a:extLst>
          </p:cNvPr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84432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CDC71-2A7E-8DA1-C35B-702385394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7AB1DCDE-FDA6-C9C1-972D-62A97E0E73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AE3EF9E1-D273-3C03-231D-57BB00E4166D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2BE86C94-3F71-FA02-EDA8-043C1ABB4239}"/>
              </a:ext>
            </a:extLst>
          </p:cNvPr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88452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FDA93-4FCB-72C5-B92D-34CCF1FB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5AD4A317-7F11-D34F-D3E1-9B0BFCFE59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FE33CE50-E97F-1975-4C2A-2D40AD23F316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2E27F153-C57F-820F-922B-E8EA0767E61D}"/>
              </a:ext>
            </a:extLst>
          </p:cNvPr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58290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FA603-477D-18EB-B8F5-229AE89F4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6323D67D-9D60-44D0-E554-3EED627741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81639C35-CAD3-15E6-A039-FA549C7D6EE9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741A3622-8F05-B21E-2EDB-4D1DC947076B}"/>
              </a:ext>
            </a:extLst>
          </p:cNvPr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20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68902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76985-A3AB-46A5-1D48-6C6B9EDA3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59C53CB7-F130-F891-EDD0-01B08F8B72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50E86531-756F-BD90-B377-854AA31B46E9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426FE59F-BBB6-FC08-3527-B91D4548EE33}"/>
              </a:ext>
            </a:extLst>
          </p:cNvPr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21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56310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C9D70-A0B2-2769-C689-0038FFD1F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C29EFA76-6C82-6693-0048-3F265EA63B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F4321624-F07D-6021-D492-26ADF3A9D09E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86DAFD53-5FF8-0240-FC11-8D8A14E3F476}"/>
              </a:ext>
            </a:extLst>
          </p:cNvPr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02099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6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84576-AD08-9BE6-C0C1-151D558B8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0F5BC689-2B69-3D97-7889-E4DB13FC5C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3B7A5A1F-9A94-03AE-2AEE-2D34F0CBB474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3E5099EA-F09A-45EF-A272-F026489A7C51}"/>
              </a:ext>
            </a:extLst>
          </p:cNvPr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4521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37FB4-5277-2AF3-D44A-1752D29A3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7DC468FE-34B6-7342-FFC2-29452AC0C5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7BA1E7A0-B882-E7D2-E120-0C4267EF14B3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D9DB4D67-6C33-3374-95DC-0C58DD05ED1C}"/>
              </a:ext>
            </a:extLst>
          </p:cNvPr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79384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F744B-8229-79E5-0877-B3AFB59F6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A1A7DBDB-5831-BEE5-DEA8-520640A149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E19DC197-9108-9541-CE39-413675E5F173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C966A8B7-9D69-B76E-9E25-DE069FA31768}"/>
              </a:ext>
            </a:extLst>
          </p:cNvPr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43139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5DC34-774F-CA88-9BD9-2A56A82DA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F642AEAF-86E4-FF4B-480D-CD214AD960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502AC059-8E54-AA95-21A9-7802A59238E8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19D859BA-9DD8-A760-F930-59D3698BF864}"/>
              </a:ext>
            </a:extLst>
          </p:cNvPr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11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69435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2827" y="2236948"/>
            <a:ext cx="8078709" cy="1543526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5656" y="4080510"/>
            <a:ext cx="6653054" cy="1840230"/>
          </a:xfrm>
        </p:spPr>
        <p:txBody>
          <a:bodyPr/>
          <a:lstStyle>
            <a:lvl1pPr marL="0" indent="0" algn="ctr">
              <a:buNone/>
              <a:defRPr/>
            </a:lvl1pPr>
            <a:lvl2pPr marL="477520" indent="0" algn="ctr">
              <a:buNone/>
              <a:defRPr/>
            </a:lvl2pPr>
            <a:lvl3pPr marL="954405" indent="0" algn="ctr">
              <a:buNone/>
              <a:defRPr/>
            </a:lvl3pPr>
            <a:lvl4pPr marL="1431925" indent="0" algn="ctr">
              <a:buNone/>
              <a:defRPr/>
            </a:lvl4pPr>
            <a:lvl5pPr marL="1908810" indent="0" algn="ctr">
              <a:buNone/>
              <a:defRPr/>
            </a:lvl5pPr>
            <a:lvl6pPr marL="2386330" indent="0" algn="ctr">
              <a:buNone/>
              <a:defRPr/>
            </a:lvl6pPr>
            <a:lvl7pPr marL="2863215" indent="0" algn="ctr">
              <a:buNone/>
              <a:defRPr/>
            </a:lvl7pPr>
            <a:lvl8pPr marL="3340735" indent="0" algn="ctr">
              <a:buNone/>
              <a:defRPr/>
            </a:lvl8pPr>
            <a:lvl9pPr marL="381762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90663" y="288372"/>
            <a:ext cx="2138482" cy="6144101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5219" y="288372"/>
            <a:ext cx="6257039" cy="614410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8" y="288370"/>
            <a:ext cx="8553927" cy="120015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5218" y="1680210"/>
            <a:ext cx="8553927" cy="229528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5218" y="4135519"/>
            <a:ext cx="8553927" cy="229695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2827" y="2236948"/>
            <a:ext cx="8078709" cy="1543526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5656" y="4080510"/>
            <a:ext cx="6653054" cy="1840230"/>
          </a:xfrm>
        </p:spPr>
        <p:txBody>
          <a:bodyPr/>
          <a:lstStyle>
            <a:lvl1pPr marL="0" indent="0" algn="ctr">
              <a:buNone/>
              <a:defRPr/>
            </a:lvl1pPr>
            <a:lvl2pPr marL="477520" indent="0" algn="ctr">
              <a:buNone/>
              <a:defRPr/>
            </a:lvl2pPr>
            <a:lvl3pPr marL="954405" indent="0" algn="ctr">
              <a:buNone/>
              <a:defRPr/>
            </a:lvl3pPr>
            <a:lvl4pPr marL="1431925" indent="0" algn="ctr">
              <a:buNone/>
              <a:defRPr/>
            </a:lvl4pPr>
            <a:lvl5pPr marL="1908810" indent="0" algn="ctr">
              <a:buNone/>
              <a:defRPr/>
            </a:lvl5pPr>
            <a:lvl6pPr marL="2386330" indent="0" algn="ctr">
              <a:buNone/>
              <a:defRPr/>
            </a:lvl6pPr>
            <a:lvl7pPr marL="2863215" indent="0" algn="ctr">
              <a:buNone/>
              <a:defRPr/>
            </a:lvl7pPr>
            <a:lvl8pPr marL="3340735" indent="0" algn="ctr">
              <a:buNone/>
              <a:defRPr/>
            </a:lvl8pPr>
            <a:lvl9pPr marL="381762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0779" y="4627246"/>
            <a:ext cx="8078709" cy="1430179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0779" y="3052049"/>
            <a:ext cx="8078709" cy="1575196"/>
          </a:xfrm>
        </p:spPr>
        <p:txBody>
          <a:bodyPr anchor="b"/>
          <a:lstStyle>
            <a:lvl1pPr marL="0" indent="0">
              <a:buNone/>
              <a:defRPr sz="2100"/>
            </a:lvl1pPr>
            <a:lvl2pPr marL="477520" indent="0">
              <a:buNone/>
              <a:defRPr sz="1900"/>
            </a:lvl2pPr>
            <a:lvl3pPr marL="954405" indent="0">
              <a:buNone/>
              <a:defRPr sz="1700"/>
            </a:lvl3pPr>
            <a:lvl4pPr marL="1431925" indent="0">
              <a:buNone/>
              <a:defRPr sz="1500"/>
            </a:lvl4pPr>
            <a:lvl5pPr marL="1908810" indent="0">
              <a:buNone/>
              <a:defRPr sz="1500"/>
            </a:lvl5pPr>
            <a:lvl6pPr marL="2386330" indent="0">
              <a:buNone/>
              <a:defRPr sz="1500"/>
            </a:lvl6pPr>
            <a:lvl7pPr marL="2863215" indent="0">
              <a:buNone/>
              <a:defRPr sz="1500"/>
            </a:lvl7pPr>
            <a:lvl8pPr marL="3340735" indent="0">
              <a:buNone/>
              <a:defRPr sz="1500"/>
            </a:lvl8pPr>
            <a:lvl9pPr marL="3817620" indent="0">
              <a:buNone/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5219" y="1680212"/>
            <a:ext cx="4197760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31385" y="1680212"/>
            <a:ext cx="4197760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5218" y="1611869"/>
            <a:ext cx="4199411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7520" indent="0">
              <a:buNone/>
              <a:defRPr sz="2100" b="1"/>
            </a:lvl2pPr>
            <a:lvl3pPr marL="954405" indent="0">
              <a:buNone/>
              <a:defRPr sz="1900" b="1"/>
            </a:lvl3pPr>
            <a:lvl4pPr marL="1431925" indent="0">
              <a:buNone/>
              <a:defRPr sz="1700" b="1"/>
            </a:lvl4pPr>
            <a:lvl5pPr marL="1908810" indent="0">
              <a:buNone/>
              <a:defRPr sz="1700" b="1"/>
            </a:lvl5pPr>
            <a:lvl6pPr marL="2386330" indent="0">
              <a:buNone/>
              <a:defRPr sz="1700" b="1"/>
            </a:lvl6pPr>
            <a:lvl7pPr marL="2863215" indent="0">
              <a:buNone/>
              <a:defRPr sz="1700" b="1"/>
            </a:lvl7pPr>
            <a:lvl8pPr marL="3340735" indent="0">
              <a:buNone/>
              <a:defRPr sz="1700" b="1"/>
            </a:lvl8pPr>
            <a:lvl9pPr marL="3817620" indent="0">
              <a:buNone/>
              <a:defRPr sz="17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218" y="2283619"/>
            <a:ext cx="4199411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28086" y="1611869"/>
            <a:ext cx="4201060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7520" indent="0">
              <a:buNone/>
              <a:defRPr sz="2100" b="1"/>
            </a:lvl2pPr>
            <a:lvl3pPr marL="954405" indent="0">
              <a:buNone/>
              <a:defRPr sz="1900" b="1"/>
            </a:lvl3pPr>
            <a:lvl4pPr marL="1431925" indent="0">
              <a:buNone/>
              <a:defRPr sz="1700" b="1"/>
            </a:lvl4pPr>
            <a:lvl5pPr marL="1908810" indent="0">
              <a:buNone/>
              <a:defRPr sz="1700" b="1"/>
            </a:lvl5pPr>
            <a:lvl6pPr marL="2386330" indent="0">
              <a:buNone/>
              <a:defRPr sz="1700" b="1"/>
            </a:lvl6pPr>
            <a:lvl7pPr marL="2863215" indent="0">
              <a:buNone/>
              <a:defRPr sz="1700" b="1"/>
            </a:lvl7pPr>
            <a:lvl8pPr marL="3340735" indent="0">
              <a:buNone/>
              <a:defRPr sz="1700" b="1"/>
            </a:lvl8pPr>
            <a:lvl9pPr marL="3817620" indent="0">
              <a:buNone/>
              <a:defRPr sz="17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28086" y="2283619"/>
            <a:ext cx="4201060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9" y="286702"/>
            <a:ext cx="3126870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5942" y="286704"/>
            <a:ext cx="5313203" cy="614576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5219" y="1506857"/>
            <a:ext cx="3126870" cy="4925616"/>
          </a:xfrm>
        </p:spPr>
        <p:txBody>
          <a:bodyPr/>
          <a:lstStyle>
            <a:lvl1pPr marL="0" indent="0">
              <a:buNone/>
              <a:defRPr sz="1500"/>
            </a:lvl1pPr>
            <a:lvl2pPr marL="477520" indent="0">
              <a:buNone/>
              <a:defRPr sz="1300"/>
            </a:lvl2pPr>
            <a:lvl3pPr marL="954405" indent="0">
              <a:buNone/>
              <a:defRPr sz="1000"/>
            </a:lvl3pPr>
            <a:lvl4pPr marL="1431925" indent="0">
              <a:buNone/>
              <a:defRPr sz="900"/>
            </a:lvl4pPr>
            <a:lvl5pPr marL="1908810" indent="0">
              <a:buNone/>
              <a:defRPr sz="900"/>
            </a:lvl5pPr>
            <a:lvl6pPr marL="2386330" indent="0">
              <a:buNone/>
              <a:defRPr sz="900"/>
            </a:lvl6pPr>
            <a:lvl7pPr marL="2863215" indent="0">
              <a:buNone/>
              <a:defRPr sz="900"/>
            </a:lvl7pPr>
            <a:lvl8pPr marL="3340735" indent="0">
              <a:buNone/>
              <a:defRPr sz="900"/>
            </a:lvl8pPr>
            <a:lvl9pPr marL="381762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2922" y="5040631"/>
            <a:ext cx="5702618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62922" y="643414"/>
            <a:ext cx="5702618" cy="4320540"/>
          </a:xfrm>
        </p:spPr>
        <p:txBody>
          <a:bodyPr vert="horz" wrap="square" lIns="95447" tIns="47724" rIns="95447" bIns="47724" numCol="1" anchor="t" anchorCtr="0" compatLnSpc="1"/>
          <a:lstStyle>
            <a:lvl1pPr marL="0" indent="0">
              <a:buNone/>
              <a:defRPr sz="3300"/>
            </a:lvl1pPr>
            <a:lvl2pPr marL="477520" indent="0">
              <a:buNone/>
              <a:defRPr sz="2900"/>
            </a:lvl2pPr>
            <a:lvl3pPr marL="954405" indent="0">
              <a:buNone/>
              <a:defRPr sz="2500"/>
            </a:lvl3pPr>
            <a:lvl4pPr marL="1431925" indent="0">
              <a:buNone/>
              <a:defRPr sz="2100"/>
            </a:lvl4pPr>
            <a:lvl5pPr marL="1908810" indent="0">
              <a:buNone/>
              <a:defRPr sz="2100"/>
            </a:lvl5pPr>
            <a:lvl6pPr marL="2386330" indent="0">
              <a:buNone/>
              <a:defRPr sz="2100"/>
            </a:lvl6pPr>
            <a:lvl7pPr marL="2863215" indent="0">
              <a:buNone/>
              <a:defRPr sz="2100"/>
            </a:lvl7pPr>
            <a:lvl8pPr marL="3340735" indent="0">
              <a:buNone/>
              <a:defRPr sz="2100"/>
            </a:lvl8pPr>
            <a:lvl9pPr marL="3817620" indent="0">
              <a:buNone/>
              <a:defRPr sz="21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3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62922" y="5635706"/>
            <a:ext cx="5702618" cy="845105"/>
          </a:xfrm>
        </p:spPr>
        <p:txBody>
          <a:bodyPr/>
          <a:lstStyle>
            <a:lvl1pPr marL="0" indent="0">
              <a:buNone/>
              <a:defRPr sz="1500"/>
            </a:lvl1pPr>
            <a:lvl2pPr marL="477520" indent="0">
              <a:buNone/>
              <a:defRPr sz="1300"/>
            </a:lvl2pPr>
            <a:lvl3pPr marL="954405" indent="0">
              <a:buNone/>
              <a:defRPr sz="1000"/>
            </a:lvl3pPr>
            <a:lvl4pPr marL="1431925" indent="0">
              <a:buNone/>
              <a:defRPr sz="900"/>
            </a:lvl4pPr>
            <a:lvl5pPr marL="1908810" indent="0">
              <a:buNone/>
              <a:defRPr sz="900"/>
            </a:lvl5pPr>
            <a:lvl6pPr marL="2386330" indent="0">
              <a:buNone/>
              <a:defRPr sz="900"/>
            </a:lvl6pPr>
            <a:lvl7pPr marL="2863215" indent="0">
              <a:buNone/>
              <a:defRPr sz="900"/>
            </a:lvl7pPr>
            <a:lvl8pPr marL="3340735" indent="0">
              <a:buNone/>
              <a:defRPr sz="900"/>
            </a:lvl8pPr>
            <a:lvl9pPr marL="381762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90663" y="288372"/>
            <a:ext cx="2138482" cy="6144101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5219" y="288372"/>
            <a:ext cx="6257039" cy="614410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8" y="288370"/>
            <a:ext cx="8553927" cy="120015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5218" y="1680210"/>
            <a:ext cx="8553927" cy="229528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5218" y="4135519"/>
            <a:ext cx="8553927" cy="229695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0779" y="4627246"/>
            <a:ext cx="8078709" cy="1430179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0779" y="3052049"/>
            <a:ext cx="8078709" cy="1575196"/>
          </a:xfrm>
        </p:spPr>
        <p:txBody>
          <a:bodyPr anchor="b"/>
          <a:lstStyle>
            <a:lvl1pPr marL="0" indent="0">
              <a:buNone/>
              <a:defRPr sz="2100"/>
            </a:lvl1pPr>
            <a:lvl2pPr marL="477520" indent="0">
              <a:buNone/>
              <a:defRPr sz="1900"/>
            </a:lvl2pPr>
            <a:lvl3pPr marL="954405" indent="0">
              <a:buNone/>
              <a:defRPr sz="1700"/>
            </a:lvl3pPr>
            <a:lvl4pPr marL="1431925" indent="0">
              <a:buNone/>
              <a:defRPr sz="1500"/>
            </a:lvl4pPr>
            <a:lvl5pPr marL="1908810" indent="0">
              <a:buNone/>
              <a:defRPr sz="1500"/>
            </a:lvl5pPr>
            <a:lvl6pPr marL="2386330" indent="0">
              <a:buNone/>
              <a:defRPr sz="1500"/>
            </a:lvl6pPr>
            <a:lvl7pPr marL="2863215" indent="0">
              <a:buNone/>
              <a:defRPr sz="1500"/>
            </a:lvl7pPr>
            <a:lvl8pPr marL="3340735" indent="0">
              <a:buNone/>
              <a:defRPr sz="1500"/>
            </a:lvl8pPr>
            <a:lvl9pPr marL="3817620" indent="0">
              <a:buNone/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5219" y="1680212"/>
            <a:ext cx="4197760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31385" y="1680212"/>
            <a:ext cx="4197760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5218" y="1611869"/>
            <a:ext cx="4199411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7520" indent="0">
              <a:buNone/>
              <a:defRPr sz="2100" b="1"/>
            </a:lvl2pPr>
            <a:lvl3pPr marL="954405" indent="0">
              <a:buNone/>
              <a:defRPr sz="1900" b="1"/>
            </a:lvl3pPr>
            <a:lvl4pPr marL="1431925" indent="0">
              <a:buNone/>
              <a:defRPr sz="1700" b="1"/>
            </a:lvl4pPr>
            <a:lvl5pPr marL="1908810" indent="0">
              <a:buNone/>
              <a:defRPr sz="1700" b="1"/>
            </a:lvl5pPr>
            <a:lvl6pPr marL="2386330" indent="0">
              <a:buNone/>
              <a:defRPr sz="1700" b="1"/>
            </a:lvl6pPr>
            <a:lvl7pPr marL="2863215" indent="0">
              <a:buNone/>
              <a:defRPr sz="1700" b="1"/>
            </a:lvl7pPr>
            <a:lvl8pPr marL="3340735" indent="0">
              <a:buNone/>
              <a:defRPr sz="1700" b="1"/>
            </a:lvl8pPr>
            <a:lvl9pPr marL="3817620" indent="0">
              <a:buNone/>
              <a:defRPr sz="17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218" y="2283619"/>
            <a:ext cx="4199411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28086" y="1611869"/>
            <a:ext cx="4201060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7520" indent="0">
              <a:buNone/>
              <a:defRPr sz="2100" b="1"/>
            </a:lvl2pPr>
            <a:lvl3pPr marL="954405" indent="0">
              <a:buNone/>
              <a:defRPr sz="1900" b="1"/>
            </a:lvl3pPr>
            <a:lvl4pPr marL="1431925" indent="0">
              <a:buNone/>
              <a:defRPr sz="1700" b="1"/>
            </a:lvl4pPr>
            <a:lvl5pPr marL="1908810" indent="0">
              <a:buNone/>
              <a:defRPr sz="1700" b="1"/>
            </a:lvl5pPr>
            <a:lvl6pPr marL="2386330" indent="0">
              <a:buNone/>
              <a:defRPr sz="1700" b="1"/>
            </a:lvl6pPr>
            <a:lvl7pPr marL="2863215" indent="0">
              <a:buNone/>
              <a:defRPr sz="1700" b="1"/>
            </a:lvl7pPr>
            <a:lvl8pPr marL="3340735" indent="0">
              <a:buNone/>
              <a:defRPr sz="1700" b="1"/>
            </a:lvl8pPr>
            <a:lvl9pPr marL="3817620" indent="0">
              <a:buNone/>
              <a:defRPr sz="17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28086" y="2283619"/>
            <a:ext cx="4201060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9" y="286702"/>
            <a:ext cx="3126870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5942" y="286704"/>
            <a:ext cx="5313203" cy="614576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5219" y="1506857"/>
            <a:ext cx="3126870" cy="4925616"/>
          </a:xfrm>
        </p:spPr>
        <p:txBody>
          <a:bodyPr/>
          <a:lstStyle>
            <a:lvl1pPr marL="0" indent="0">
              <a:buNone/>
              <a:defRPr sz="1500"/>
            </a:lvl1pPr>
            <a:lvl2pPr marL="477520" indent="0">
              <a:buNone/>
              <a:defRPr sz="1300"/>
            </a:lvl2pPr>
            <a:lvl3pPr marL="954405" indent="0">
              <a:buNone/>
              <a:defRPr sz="1000"/>
            </a:lvl3pPr>
            <a:lvl4pPr marL="1431925" indent="0">
              <a:buNone/>
              <a:defRPr sz="900"/>
            </a:lvl4pPr>
            <a:lvl5pPr marL="1908810" indent="0">
              <a:buNone/>
              <a:defRPr sz="900"/>
            </a:lvl5pPr>
            <a:lvl6pPr marL="2386330" indent="0">
              <a:buNone/>
              <a:defRPr sz="900"/>
            </a:lvl6pPr>
            <a:lvl7pPr marL="2863215" indent="0">
              <a:buNone/>
              <a:defRPr sz="900"/>
            </a:lvl7pPr>
            <a:lvl8pPr marL="3340735" indent="0">
              <a:buNone/>
              <a:defRPr sz="900"/>
            </a:lvl8pPr>
            <a:lvl9pPr marL="381762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2922" y="5040631"/>
            <a:ext cx="5702618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62922" y="643414"/>
            <a:ext cx="5702618" cy="4320540"/>
          </a:xfrm>
        </p:spPr>
        <p:txBody>
          <a:bodyPr vert="horz" wrap="square" lIns="95447" tIns="47724" rIns="95447" bIns="47724" numCol="1" anchor="t" anchorCtr="0" compatLnSpc="1"/>
          <a:lstStyle>
            <a:lvl1pPr marL="0" indent="0">
              <a:buNone/>
              <a:defRPr sz="3300"/>
            </a:lvl1pPr>
            <a:lvl2pPr marL="477520" indent="0">
              <a:buNone/>
              <a:defRPr sz="2900"/>
            </a:lvl2pPr>
            <a:lvl3pPr marL="954405" indent="0">
              <a:buNone/>
              <a:defRPr sz="2500"/>
            </a:lvl3pPr>
            <a:lvl4pPr marL="1431925" indent="0">
              <a:buNone/>
              <a:defRPr sz="2100"/>
            </a:lvl4pPr>
            <a:lvl5pPr marL="1908810" indent="0">
              <a:buNone/>
              <a:defRPr sz="2100"/>
            </a:lvl5pPr>
            <a:lvl6pPr marL="2386330" indent="0">
              <a:buNone/>
              <a:defRPr sz="2100"/>
            </a:lvl6pPr>
            <a:lvl7pPr marL="2863215" indent="0">
              <a:buNone/>
              <a:defRPr sz="2100"/>
            </a:lvl7pPr>
            <a:lvl8pPr marL="3340735" indent="0">
              <a:buNone/>
              <a:defRPr sz="2100"/>
            </a:lvl8pPr>
            <a:lvl9pPr marL="3817620" indent="0">
              <a:buNone/>
              <a:defRPr sz="21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3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62922" y="5635706"/>
            <a:ext cx="5702618" cy="845105"/>
          </a:xfrm>
        </p:spPr>
        <p:txBody>
          <a:bodyPr/>
          <a:lstStyle>
            <a:lvl1pPr marL="0" indent="0">
              <a:buNone/>
              <a:defRPr sz="1500"/>
            </a:lvl1pPr>
            <a:lvl2pPr marL="477520" indent="0">
              <a:buNone/>
              <a:defRPr sz="1300"/>
            </a:lvl2pPr>
            <a:lvl3pPr marL="954405" indent="0">
              <a:buNone/>
              <a:defRPr sz="1000"/>
            </a:lvl3pPr>
            <a:lvl4pPr marL="1431925" indent="0">
              <a:buNone/>
              <a:defRPr sz="900"/>
            </a:lvl4pPr>
            <a:lvl5pPr marL="1908810" indent="0">
              <a:buNone/>
              <a:defRPr sz="900"/>
            </a:lvl5pPr>
            <a:lvl6pPr marL="2386330" indent="0">
              <a:buNone/>
              <a:defRPr sz="900"/>
            </a:lvl6pPr>
            <a:lvl7pPr marL="2863215" indent="0">
              <a:buNone/>
              <a:defRPr sz="900"/>
            </a:lvl7pPr>
            <a:lvl8pPr marL="3340735" indent="0">
              <a:buNone/>
              <a:defRPr sz="900"/>
            </a:lvl8pPr>
            <a:lvl9pPr marL="381762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74663" y="288925"/>
            <a:ext cx="8555037" cy="1200150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74663" y="1679575"/>
            <a:ext cx="8555037" cy="4752975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4663" y="6557963"/>
            <a:ext cx="2217738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l">
              <a:defRPr sz="15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8025" y="6557963"/>
            <a:ext cx="3008313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ctr">
              <a:defRPr sz="15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963" y="6557963"/>
            <a:ext cx="2217738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r">
              <a:defRPr sz="15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0" y="0"/>
            <a:ext cx="9504363" cy="652463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lIns="95447" tIns="47724" rIns="95447" bIns="4772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7"/>
          <p:cNvSpPr>
            <a:spLocks noChangeArrowheads="1"/>
          </p:cNvSpPr>
          <p:nvPr/>
        </p:nvSpPr>
        <p:spPr bwMode="auto">
          <a:xfrm>
            <a:off x="0" y="6851650"/>
            <a:ext cx="9504363" cy="34925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lIns="95447" tIns="47724" rIns="95447" bIns="4772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1535113" y="0"/>
            <a:ext cx="3290888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智造艺海勤作舟</a:t>
            </a:r>
          </a:p>
        </p:txBody>
      </p:sp>
      <p:sp>
        <p:nvSpPr>
          <p:cNvPr id="1034" name="Text Box 15"/>
          <p:cNvSpPr txBox="1">
            <a:spLocks noChangeArrowheads="1"/>
          </p:cNvSpPr>
          <p:nvPr/>
        </p:nvSpPr>
        <p:spPr bwMode="auto">
          <a:xfrm>
            <a:off x="5124450" y="0"/>
            <a:ext cx="3892550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风正帆悬助达岸</a:t>
            </a:r>
          </a:p>
        </p:txBody>
      </p:sp>
      <p:sp>
        <p:nvSpPr>
          <p:cNvPr id="1035" name="Text Box 17"/>
          <p:cNvSpPr txBox="1">
            <a:spLocks noChangeArrowheads="1"/>
          </p:cNvSpPr>
          <p:nvPr/>
        </p:nvSpPr>
        <p:spPr bwMode="auto">
          <a:xfrm>
            <a:off x="2581275" y="6865938"/>
            <a:ext cx="5314950" cy="296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勤奋为基础，态度和方法为风，推动训练之帆。</a:t>
            </a:r>
            <a:r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动力在心</a:t>
            </a:r>
          </a:p>
        </p:txBody>
      </p:sp>
      <p:pic>
        <p:nvPicPr>
          <p:cNvPr id="1036" name="Picture 18" descr="未命名-2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60388" y="46038"/>
            <a:ext cx="509587" cy="57943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7752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54405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431925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90881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57505" indent="-357505" algn="l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74700" indent="-297180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+mn-ea"/>
        </a:defRPr>
      </a:lvl2pPr>
      <a:lvl3pPr marL="1192530" indent="-238125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</a:defRPr>
      </a:lvl3pPr>
      <a:lvl4pPr marL="1670050" indent="-238125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4pPr>
      <a:lvl5pPr marL="2146300" indent="-238125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5pPr>
      <a:lvl6pPr marL="2625090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6pPr>
      <a:lvl7pPr marL="3101975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7pPr>
      <a:lvl8pPr marL="3579495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8pPr>
      <a:lvl9pPr marL="4056380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752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440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92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881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633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321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073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1762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74663" y="288925"/>
            <a:ext cx="8555037" cy="1200150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74663" y="1679575"/>
            <a:ext cx="8555037" cy="4752975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4663" y="6557963"/>
            <a:ext cx="2217738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l">
              <a:defRPr sz="15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8025" y="6557963"/>
            <a:ext cx="3008313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ctr">
              <a:defRPr sz="15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963" y="6557963"/>
            <a:ext cx="2217738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r">
              <a:defRPr sz="15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0" y="0"/>
            <a:ext cx="9504363" cy="652463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lIns="95447" tIns="47724" rIns="95447" bIns="4772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7"/>
          <p:cNvSpPr>
            <a:spLocks noChangeArrowheads="1"/>
          </p:cNvSpPr>
          <p:nvPr/>
        </p:nvSpPr>
        <p:spPr bwMode="auto">
          <a:xfrm>
            <a:off x="0" y="6851650"/>
            <a:ext cx="9504363" cy="34925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lIns="95447" tIns="47724" rIns="95447" bIns="4772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1535113" y="0"/>
            <a:ext cx="3290888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智造艺海勤作舟</a:t>
            </a:r>
          </a:p>
        </p:txBody>
      </p:sp>
      <p:sp>
        <p:nvSpPr>
          <p:cNvPr id="1034" name="Text Box 15"/>
          <p:cNvSpPr txBox="1">
            <a:spLocks noChangeArrowheads="1"/>
          </p:cNvSpPr>
          <p:nvPr/>
        </p:nvSpPr>
        <p:spPr bwMode="auto">
          <a:xfrm>
            <a:off x="5124450" y="0"/>
            <a:ext cx="3892550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风正帆悬助达岸</a:t>
            </a:r>
          </a:p>
        </p:txBody>
      </p:sp>
      <p:sp>
        <p:nvSpPr>
          <p:cNvPr id="1035" name="Text Box 17"/>
          <p:cNvSpPr txBox="1">
            <a:spLocks noChangeArrowheads="1"/>
          </p:cNvSpPr>
          <p:nvPr/>
        </p:nvSpPr>
        <p:spPr bwMode="auto">
          <a:xfrm>
            <a:off x="2581275" y="6865938"/>
            <a:ext cx="5314950" cy="296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勤奋为基础，态度和方法为风，推动训练之帆。</a:t>
            </a:r>
            <a:r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动力在心</a:t>
            </a:r>
          </a:p>
        </p:txBody>
      </p:sp>
      <p:pic>
        <p:nvPicPr>
          <p:cNvPr id="1036" name="Picture 18" descr="未命名-2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60388" y="46038"/>
            <a:ext cx="509587" cy="57943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7752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54405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431925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90881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57505" indent="-357505" algn="l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74700" indent="-297180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+mn-ea"/>
        </a:defRPr>
      </a:lvl2pPr>
      <a:lvl3pPr marL="1192530" indent="-238125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</a:defRPr>
      </a:lvl3pPr>
      <a:lvl4pPr marL="1670050" indent="-238125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4pPr>
      <a:lvl5pPr marL="2146300" indent="-238125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5pPr>
      <a:lvl6pPr marL="2625090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6pPr>
      <a:lvl7pPr marL="3101975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7pPr>
      <a:lvl8pPr marL="3579495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8pPr>
      <a:lvl9pPr marL="4056380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752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440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92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881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633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321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073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1762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hulin-soft.com:8046/login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/>
          <p:nvPr/>
        </p:nvSpPr>
        <p:spPr>
          <a:xfrm>
            <a:off x="0" y="0"/>
            <a:ext cx="9504363" cy="2041525"/>
          </a:xfrm>
          <a:prstGeom prst="rect">
            <a:avLst/>
          </a:prstGeom>
          <a:solidFill>
            <a:srgbClr val="0066CC"/>
          </a:solidFill>
          <a:ln w="9525" cap="flat" cmpd="sng">
            <a:solidFill>
              <a:srgbClr val="0066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5447" tIns="47724" rIns="95447" bIns="47724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1" name="Rectangle 3"/>
          <p:cNvSpPr/>
          <p:nvPr/>
        </p:nvSpPr>
        <p:spPr>
          <a:xfrm>
            <a:off x="0" y="5641975"/>
            <a:ext cx="9504363" cy="1558925"/>
          </a:xfrm>
          <a:prstGeom prst="rect">
            <a:avLst/>
          </a:prstGeom>
          <a:solidFill>
            <a:srgbClr val="0066CC"/>
          </a:solidFill>
          <a:ln w="9525" cap="flat" cmpd="sng">
            <a:solidFill>
              <a:srgbClr val="0066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5447" tIns="47724" rIns="95447" bIns="47724" anchor="ctr" anchorCtr="0"/>
          <a:lstStyle/>
          <a:p>
            <a:pPr algn="r"/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上海数林软件有限公司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r"/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上海宇龙软件工程有限公司</a:t>
            </a:r>
          </a:p>
        </p:txBody>
      </p:sp>
      <p:sp>
        <p:nvSpPr>
          <p:cNvPr id="2052" name="Text Box 4"/>
          <p:cNvSpPr txBox="1"/>
          <p:nvPr/>
        </p:nvSpPr>
        <p:spPr>
          <a:xfrm>
            <a:off x="503555" y="2376170"/>
            <a:ext cx="8684895" cy="2189261"/>
          </a:xfrm>
          <a:prstGeom prst="rect">
            <a:avLst/>
          </a:prstGeom>
          <a:noFill/>
          <a:ln w="9525">
            <a:noFill/>
          </a:ln>
        </p:spPr>
        <p:txBody>
          <a:bodyPr wrap="square" lIns="95447" tIns="47724" rIns="95447" bIns="47724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CN" altLang="en-US" sz="6300" b="1" dirty="0">
                <a:ea typeface="隶书" panose="02010509060101010101" pitchFamily="49" charset="-122"/>
              </a:rPr>
              <a:t>液压气动回路装调</a:t>
            </a:r>
            <a:endParaRPr lang="en-US" altLang="zh-CN" sz="6300" b="1" dirty="0">
              <a:ea typeface="隶书" panose="02010509060101010101" pitchFamily="49" charset="-122"/>
            </a:endParaRPr>
          </a:p>
          <a:p>
            <a:pPr algn="ctr">
              <a:spcBef>
                <a:spcPts val="1200"/>
              </a:spcBef>
            </a:pPr>
            <a:r>
              <a:rPr lang="zh-CN" altLang="en-US" sz="6300" b="1" dirty="0">
                <a:ea typeface="隶书" panose="02010509060101010101" pitchFamily="49" charset="-122"/>
              </a:rPr>
              <a:t>在线仿真实训</a:t>
            </a:r>
            <a:endParaRPr lang="zh-CN" altLang="en-US" sz="5000" b="1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32131" y="4577496"/>
            <a:ext cx="19443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10</a:t>
            </a:r>
            <a:r>
              <a:rPr lang="zh-CN" altLang="en-US" dirty="0"/>
              <a:t>月</a:t>
            </a:r>
            <a:r>
              <a:rPr lang="en-US" altLang="zh-CN" dirty="0"/>
              <a:t>24</a:t>
            </a:r>
            <a:r>
              <a:rPr lang="zh-CN" altLang="en-US" dirty="0"/>
              <a:t>号</a:t>
            </a:r>
          </a:p>
          <a:p>
            <a:pPr algn="ctr"/>
            <a:r>
              <a:rPr lang="en-US" altLang="zh-CN" dirty="0"/>
              <a:t>19:00</a:t>
            </a:r>
            <a:r>
              <a:rPr lang="zh-CN" altLang="en-US" dirty="0"/>
              <a:t>开始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D05B5-0094-AC82-A3B5-95324387A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0C0D86B-C34D-BB21-FE2F-6BA8E27ADD6E}"/>
              </a:ext>
            </a:extLst>
          </p:cNvPr>
          <p:cNvSpPr txBox="1"/>
          <p:nvPr/>
        </p:nvSpPr>
        <p:spPr>
          <a:xfrm>
            <a:off x="707103" y="1439042"/>
            <a:ext cx="7848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b="1" dirty="0"/>
              <a:t>电气线路连接：</a:t>
            </a:r>
            <a:r>
              <a:rPr lang="zh-CN" altLang="en-US" dirty="0"/>
              <a:t>根据电气接线图完成电路连接</a:t>
            </a:r>
            <a:endParaRPr lang="en-US" altLang="zh-CN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CA6B61A-ABA8-2842-D612-7CCBB4D67397}"/>
              </a:ext>
            </a:extLst>
          </p:cNvPr>
          <p:cNvSpPr txBox="1"/>
          <p:nvPr/>
        </p:nvSpPr>
        <p:spPr>
          <a:xfrm>
            <a:off x="593600" y="6491516"/>
            <a:ext cx="82085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注：</a:t>
            </a:r>
            <a:r>
              <a:rPr lang="zh-CN" altLang="en-US" sz="1400" dirty="0">
                <a:solidFill>
                  <a:srgbClr val="FF0000"/>
                </a:solidFill>
              </a:rPr>
              <a:t>未按照电气接线图要求接线，电路即使运行正确，该接线的也不得分</a:t>
            </a:r>
            <a:endParaRPr lang="en-US" altLang="zh-CN" sz="1400" dirty="0">
              <a:solidFill>
                <a:srgbClr val="FF0000"/>
              </a:solidFill>
            </a:endParaRPr>
          </a:p>
        </p:txBody>
      </p:sp>
      <p:sp>
        <p:nvSpPr>
          <p:cNvPr id="54" name="内容占位符 2">
            <a:extLst>
              <a:ext uri="{FF2B5EF4-FFF2-40B4-BE49-F238E27FC236}">
                <a16:creationId xmlns:a16="http://schemas.microsoft.com/office/drawing/2014/main" id="{0DDB4E87-C852-F617-162F-6B2AC7CDC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液压回路装调仿真操作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414CB52C-1CB6-543A-3216-7399F76981F5}"/>
              </a:ext>
            </a:extLst>
          </p:cNvPr>
          <p:cNvGrpSpPr/>
          <p:nvPr/>
        </p:nvGrpSpPr>
        <p:grpSpPr>
          <a:xfrm>
            <a:off x="359876" y="1768564"/>
            <a:ext cx="8941200" cy="4524249"/>
            <a:chOff x="275292" y="2166036"/>
            <a:chExt cx="8941200" cy="411295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E0D7913-4312-3824-1241-BFAB296EE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59423" y="2843327"/>
              <a:ext cx="4627628" cy="3435663"/>
            </a:xfrm>
            <a:prstGeom prst="rect">
              <a:avLst/>
            </a:prstGeom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630BC243-73E8-6BA4-517A-DC1F83B52258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 flipV="1">
              <a:off x="1265586" y="3128793"/>
              <a:ext cx="1953720" cy="1208299"/>
            </a:xfrm>
            <a:prstGeom prst="line">
              <a:avLst/>
            </a:prstGeom>
            <a:ln w="127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4781500-83E1-68D4-CF5B-4393D925511C}"/>
                </a:ext>
              </a:extLst>
            </p:cNvPr>
            <p:cNvSpPr/>
            <p:nvPr/>
          </p:nvSpPr>
          <p:spPr>
            <a:xfrm>
              <a:off x="3219306" y="3799277"/>
              <a:ext cx="408855" cy="107563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E541296-358D-0B6B-10B6-37C367860A75}"/>
                </a:ext>
              </a:extLst>
            </p:cNvPr>
            <p:cNvSpPr txBox="1"/>
            <p:nvPr/>
          </p:nvSpPr>
          <p:spPr>
            <a:xfrm>
              <a:off x="275292" y="2698289"/>
              <a:ext cx="1133585" cy="575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FF0000"/>
                  </a:solidFill>
                </a:rPr>
                <a:t>元器件上接线端子标识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DB5BB84-0754-6F19-376D-B373A06B23AD}"/>
                </a:ext>
              </a:extLst>
            </p:cNvPr>
            <p:cNvSpPr/>
            <p:nvPr/>
          </p:nvSpPr>
          <p:spPr>
            <a:xfrm>
              <a:off x="4824186" y="3154299"/>
              <a:ext cx="158216" cy="752696"/>
            </a:xfrm>
            <a:prstGeom prst="rect">
              <a:avLst/>
            </a:prstGeom>
            <a:noFill/>
            <a:ln w="12700">
              <a:solidFill>
                <a:srgbClr val="66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66CC"/>
                </a:solidFill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E74542B-44DC-C193-2C6B-7BF0FE92F30A}"/>
                </a:ext>
              </a:extLst>
            </p:cNvPr>
            <p:cNvSpPr/>
            <p:nvPr/>
          </p:nvSpPr>
          <p:spPr>
            <a:xfrm>
              <a:off x="2373307" y="2986060"/>
              <a:ext cx="383199" cy="460270"/>
            </a:xfrm>
            <a:prstGeom prst="rect">
              <a:avLst/>
            </a:prstGeom>
            <a:noFill/>
            <a:ln w="12700">
              <a:solidFill>
                <a:srgbClr val="66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66CC"/>
                </a:solidFill>
              </a:endParaRP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97F31051-B42E-CF33-6BBF-83D3F22B5A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1651" y="2555471"/>
              <a:ext cx="644590" cy="570485"/>
            </a:xfrm>
            <a:prstGeom prst="line">
              <a:avLst/>
            </a:prstGeom>
            <a:ln w="12700">
              <a:solidFill>
                <a:srgbClr val="000099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4026EE9-2FDE-E6F0-9CC5-A2C568152309}"/>
                </a:ext>
              </a:extLst>
            </p:cNvPr>
            <p:cNvSpPr txBox="1"/>
            <p:nvPr/>
          </p:nvSpPr>
          <p:spPr>
            <a:xfrm>
              <a:off x="5636437" y="2166036"/>
              <a:ext cx="31420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0066CC"/>
                  </a:solidFill>
                </a:rPr>
                <a:t>元器件编号：表示接入导线的来源或接出导线的去向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263DF603-3BE7-C639-A495-8F1B592D7E94}"/>
                </a:ext>
              </a:extLst>
            </p:cNvPr>
            <p:cNvSpPr/>
            <p:nvPr/>
          </p:nvSpPr>
          <p:spPr>
            <a:xfrm>
              <a:off x="3732988" y="3420950"/>
              <a:ext cx="509339" cy="303336"/>
            </a:xfrm>
            <a:prstGeom prst="rect">
              <a:avLst/>
            </a:prstGeom>
            <a:noFill/>
            <a:ln w="12700">
              <a:solidFill>
                <a:srgbClr val="66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66CC"/>
                </a:solidFill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6E900E10-D72F-F9DD-A67F-3161E0AFC72C}"/>
                </a:ext>
              </a:extLst>
            </p:cNvPr>
            <p:cNvSpPr/>
            <p:nvPr/>
          </p:nvSpPr>
          <p:spPr>
            <a:xfrm>
              <a:off x="5025995" y="4536515"/>
              <a:ext cx="158216" cy="167899"/>
            </a:xfrm>
            <a:prstGeom prst="rect">
              <a:avLst/>
            </a:prstGeom>
            <a:noFill/>
            <a:ln w="127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9900"/>
                </a:solidFill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A211267-E687-A274-14A8-BED25F5840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4211" y="3125956"/>
              <a:ext cx="1440100" cy="1532717"/>
            </a:xfrm>
            <a:prstGeom prst="line">
              <a:avLst/>
            </a:prstGeom>
            <a:ln w="12700">
              <a:solidFill>
                <a:srgbClr val="FF99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107EA83-D11D-7E84-48F6-EF15BAC223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3321" y="3103243"/>
              <a:ext cx="3960990" cy="2280336"/>
            </a:xfrm>
            <a:prstGeom prst="line">
              <a:avLst/>
            </a:prstGeom>
            <a:ln w="12700">
              <a:solidFill>
                <a:srgbClr val="FF99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FE6DF642-DA67-6F9E-C11F-1E04AE292C52}"/>
                </a:ext>
              </a:extLst>
            </p:cNvPr>
            <p:cNvSpPr txBox="1"/>
            <p:nvPr/>
          </p:nvSpPr>
          <p:spPr>
            <a:xfrm>
              <a:off x="6494064" y="3159340"/>
              <a:ext cx="272242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FF9900"/>
                  </a:solidFill>
                </a:rPr>
                <a:t>线号：对应电气原理上标注的每一根导线的线号。</a:t>
              </a: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CC734B0-B865-DA6A-D339-4B0430B77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6" t="4108" r="14208"/>
            <a:stretch/>
          </p:blipFill>
          <p:spPr>
            <a:xfrm>
              <a:off x="287871" y="3384434"/>
              <a:ext cx="865355" cy="2083095"/>
            </a:xfrm>
            <a:prstGeom prst="rect">
              <a:avLst/>
            </a:prstGeom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13EEB1B-28BC-A939-BA4B-D2BFF9850343}"/>
                </a:ext>
              </a:extLst>
            </p:cNvPr>
            <p:cNvSpPr/>
            <p:nvPr/>
          </p:nvSpPr>
          <p:spPr>
            <a:xfrm>
              <a:off x="365706" y="3936508"/>
              <a:ext cx="786225" cy="16428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3BE6BC95-E31C-D086-736A-19B1BE9C9FC8}"/>
                </a:ext>
              </a:extLst>
            </p:cNvPr>
            <p:cNvSpPr/>
            <p:nvPr/>
          </p:nvSpPr>
          <p:spPr>
            <a:xfrm>
              <a:off x="327435" y="4762950"/>
              <a:ext cx="786225" cy="16428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CFB34131-B6DF-30A5-E226-51F72F9FC36E}"/>
                </a:ext>
              </a:extLst>
            </p:cNvPr>
            <p:cNvSpPr/>
            <p:nvPr/>
          </p:nvSpPr>
          <p:spPr>
            <a:xfrm>
              <a:off x="460838" y="3345246"/>
              <a:ext cx="691093" cy="16428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1336D5BF-7001-DEB2-FB82-76EFF067A12E}"/>
                </a:ext>
              </a:extLst>
            </p:cNvPr>
            <p:cNvSpPr/>
            <p:nvPr/>
          </p:nvSpPr>
          <p:spPr>
            <a:xfrm>
              <a:off x="327435" y="5250020"/>
              <a:ext cx="691093" cy="16428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C7C92652-32D9-B333-E6E0-E8C04F444A44}"/>
                </a:ext>
              </a:extLst>
            </p:cNvPr>
            <p:cNvSpPr/>
            <p:nvPr/>
          </p:nvSpPr>
          <p:spPr>
            <a:xfrm>
              <a:off x="2505105" y="5383579"/>
              <a:ext cx="158216" cy="167899"/>
            </a:xfrm>
            <a:prstGeom prst="rect">
              <a:avLst/>
            </a:prstGeom>
            <a:noFill/>
            <a:ln w="127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9900"/>
                </a:solidFill>
              </a:endParaRPr>
            </a:p>
          </p:txBody>
        </p:sp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62058A51-88F1-01AA-3FB8-72D495956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334" y="3824898"/>
              <a:ext cx="1730988" cy="2402321"/>
            </a:xfrm>
            <a:prstGeom prst="rect">
              <a:avLst/>
            </a:prstGeom>
          </p:spPr>
        </p:pic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CDBA9A75-7461-F0A7-EF17-B6C6D60041EA}"/>
                </a:ext>
              </a:extLst>
            </p:cNvPr>
            <p:cNvSpPr/>
            <p:nvPr/>
          </p:nvSpPr>
          <p:spPr>
            <a:xfrm>
              <a:off x="7488371" y="5166070"/>
              <a:ext cx="231645" cy="167899"/>
            </a:xfrm>
            <a:prstGeom prst="rect">
              <a:avLst/>
            </a:prstGeom>
            <a:noFill/>
            <a:ln w="127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9900"/>
                </a:solidFill>
              </a:endParaRP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33F379D9-24F7-4FC4-DC81-6AFC02EAF5B1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6876691" y="3682560"/>
              <a:ext cx="727503" cy="1483510"/>
            </a:xfrm>
            <a:prstGeom prst="line">
              <a:avLst/>
            </a:prstGeom>
            <a:ln w="12700">
              <a:solidFill>
                <a:srgbClr val="FF99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74812380-79E4-EE3A-87B9-D3247C53C6E0}"/>
                </a:ext>
              </a:extLst>
            </p:cNvPr>
            <p:cNvCxnSpPr>
              <a:cxnSpLocks/>
              <a:endCxn id="24" idx="0"/>
            </p:cNvCxnSpPr>
            <p:nvPr/>
          </p:nvCxnSpPr>
          <p:spPr>
            <a:xfrm flipH="1">
              <a:off x="806385" y="3133820"/>
              <a:ext cx="67603" cy="211426"/>
            </a:xfrm>
            <a:prstGeom prst="line">
              <a:avLst/>
            </a:prstGeom>
            <a:ln w="127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673122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CB4EB-35CE-100A-2238-317B2699B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EE626F2-CFAC-BEE7-56EB-3933115325C6}"/>
              </a:ext>
            </a:extLst>
          </p:cNvPr>
          <p:cNvSpPr txBox="1"/>
          <p:nvPr/>
        </p:nvSpPr>
        <p:spPr>
          <a:xfrm>
            <a:off x="698665" y="1541220"/>
            <a:ext cx="7848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b="1" dirty="0"/>
              <a:t>回路调试：</a:t>
            </a:r>
            <a:r>
              <a:rPr lang="zh-CN" altLang="en-US" dirty="0"/>
              <a:t>根据任务实施</a:t>
            </a:r>
            <a:r>
              <a:rPr lang="en-US" altLang="zh-CN" dirty="0"/>
              <a:t>/</a:t>
            </a:r>
            <a:r>
              <a:rPr lang="zh-CN" altLang="en-US" dirty="0"/>
              <a:t>回路调试的具体要求进行仿真调运行</a:t>
            </a:r>
            <a:endParaRPr lang="en-US" altLang="zh-CN" dirty="0"/>
          </a:p>
        </p:txBody>
      </p:sp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A7660F15-EDE9-9033-3EEC-5BE6C05B5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液压回路装调仿真操作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EFCB1FB-95A1-B354-0AA6-69CD158AA968}"/>
              </a:ext>
            </a:extLst>
          </p:cNvPr>
          <p:cNvSpPr txBox="1"/>
          <p:nvPr/>
        </p:nvSpPr>
        <p:spPr>
          <a:xfrm>
            <a:off x="698665" y="4437739"/>
            <a:ext cx="78485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/>
              <a:t>填写实验报告</a:t>
            </a:r>
            <a:endParaRPr lang="en-US" altLang="zh-CN" b="1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/>
              <a:t>保存提交</a:t>
            </a:r>
            <a:endParaRPr lang="en-US" altLang="zh-CN" b="1" dirty="0"/>
          </a:p>
          <a:p>
            <a:r>
              <a:rPr lang="zh-CN" altLang="en-US" b="1" dirty="0">
                <a:solidFill>
                  <a:srgbClr val="FF9900"/>
                </a:solidFill>
              </a:rPr>
              <a:t>提交后系统自动评分，学生和教师均可查看评分结果及明细。</a:t>
            </a:r>
            <a:endParaRPr lang="en-US" altLang="zh-CN" dirty="0">
              <a:solidFill>
                <a:srgbClr val="FF99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4212F0F-AB13-E6E9-03C5-B52F84D2F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1" y="2140921"/>
            <a:ext cx="8568595" cy="21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2888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3A4D6-13C4-E655-0136-08BED9796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4D59D5D4-F967-3F8A-9450-9BA50D30D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自动评分细则及扣分项说明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2273C8C-0D2D-8933-6F5D-FADE0158FE6A}"/>
              </a:ext>
            </a:extLst>
          </p:cNvPr>
          <p:cNvSpPr txBox="1"/>
          <p:nvPr/>
        </p:nvSpPr>
        <p:spPr>
          <a:xfrm>
            <a:off x="791906" y="1728320"/>
            <a:ext cx="4829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1. </a:t>
            </a:r>
            <a:r>
              <a:rPr lang="zh-CN" altLang="en-US" b="1" dirty="0"/>
              <a:t>元器件选型的评分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3A1E454-AC26-7F57-D38C-132619518B45}"/>
              </a:ext>
            </a:extLst>
          </p:cNvPr>
          <p:cNvSpPr txBox="1"/>
          <p:nvPr/>
        </p:nvSpPr>
        <p:spPr>
          <a:xfrm>
            <a:off x="791906" y="2376365"/>
            <a:ext cx="8280575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应选元器件规格及数量均正确得分。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领取元器件规格正确但数量多于任务需求，得分，但因数量有多余，有扣分。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领取元器件规格有非任务要求的规格的，有扣分。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6E5AB3E-5C7A-61A3-3812-4E0ACEEF2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2" y="3960475"/>
            <a:ext cx="8928471" cy="1880079"/>
          </a:xfrm>
          <a:prstGeom prst="rect">
            <a:avLst/>
          </a:prstGeom>
          <a:ln>
            <a:solidFill>
              <a:srgbClr val="0066CC"/>
            </a:solidFill>
          </a:ln>
        </p:spPr>
      </p:pic>
    </p:spTree>
    <p:extLst>
      <p:ext uri="{BB962C8B-B14F-4D97-AF65-F5344CB8AC3E}">
        <p14:creationId xmlns:p14="http://schemas.microsoft.com/office/powerpoint/2010/main" val="2226785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ED72A-0776-7921-9032-A95B1D74E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757BC986-25ED-16B8-F5A7-12B3C1D72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自动评分细则及扣分项说明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60EA061-E3BF-B476-54D7-C55AEFD06A39}"/>
              </a:ext>
            </a:extLst>
          </p:cNvPr>
          <p:cNvSpPr txBox="1"/>
          <p:nvPr/>
        </p:nvSpPr>
        <p:spPr>
          <a:xfrm>
            <a:off x="791906" y="1728320"/>
            <a:ext cx="4829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2. </a:t>
            </a:r>
            <a:r>
              <a:rPr lang="zh-CN" altLang="en-US" b="1" dirty="0"/>
              <a:t>液压管路</a:t>
            </a:r>
            <a:r>
              <a:rPr lang="en-US" altLang="zh-CN" b="1" dirty="0"/>
              <a:t>/</a:t>
            </a:r>
            <a:r>
              <a:rPr lang="zh-CN" altLang="en-US" b="1" dirty="0"/>
              <a:t>导线连接的评分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5A254B4-5B57-51D3-3B86-1806BDF02617}"/>
              </a:ext>
            </a:extLst>
          </p:cNvPr>
          <p:cNvSpPr txBox="1"/>
          <p:nvPr/>
        </p:nvSpPr>
        <p:spPr>
          <a:xfrm>
            <a:off x="791906" y="2376365"/>
            <a:ext cx="8280575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正确完成液压回路连接，有电路控制部分正确安装接线图完成电路连接，得分。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有选型的项目，元器件安装后未修改正确名称的，该元器件所接导线均不得分。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未按照接线图示意接线的导线不得分。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有任务要求完成接线以为的多余管路</a:t>
            </a:r>
            <a:r>
              <a:rPr lang="en-US" altLang="zh-CN" dirty="0"/>
              <a:t>/</a:t>
            </a:r>
            <a:r>
              <a:rPr lang="zh-CN" altLang="en-US" dirty="0"/>
              <a:t>导线，给予扣分（</a:t>
            </a:r>
            <a:r>
              <a:rPr lang="en-US" altLang="zh-CN" dirty="0"/>
              <a:t>-2/</a:t>
            </a:r>
            <a:r>
              <a:rPr lang="zh-CN" altLang="en-US" dirty="0"/>
              <a:t>每根）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5207528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C9B12-8ACD-7B3B-84E8-1C57B84AA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C2658221-E415-1D86-6DEA-0FF1050F2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自动评分细则及扣分项说明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34BD8CB-85BC-31AF-C451-1C6F3B6D0C1D}"/>
              </a:ext>
            </a:extLst>
          </p:cNvPr>
          <p:cNvSpPr txBox="1"/>
          <p:nvPr/>
        </p:nvSpPr>
        <p:spPr>
          <a:xfrm>
            <a:off x="791906" y="1728320"/>
            <a:ext cx="4829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3. </a:t>
            </a:r>
            <a:r>
              <a:rPr lang="zh-CN" altLang="en-US" b="1" dirty="0"/>
              <a:t>电路测量及通电试车扣分项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BE47BF0-BFAF-840E-2B1D-D0DEE25E7CFE}"/>
              </a:ext>
            </a:extLst>
          </p:cNvPr>
          <p:cNvSpPr txBox="1"/>
          <p:nvPr/>
        </p:nvSpPr>
        <p:spPr>
          <a:xfrm>
            <a:off x="791906" y="2376365"/>
            <a:ext cx="82805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万用表烧毁，给予扣分。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断路器跳闸，给予扣分。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回路调试完，未按要求将系统压力调到</a:t>
            </a:r>
            <a:r>
              <a:rPr lang="en-US" altLang="zh-CN" dirty="0"/>
              <a:t>0bar</a:t>
            </a:r>
            <a:r>
              <a:rPr lang="zh-CN" altLang="en-US" dirty="0"/>
              <a:t>的，给予扣分。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电路调试完成后，未断开断路器提交任务的。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注：需在按“停止仿真”按钮前断开断路器，停止仿真后再断开断路器无效。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1164182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F423D-66EC-725C-2A2F-B5825E2ED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807B1E21-E8B1-F07F-FDC6-15E3BA719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61" y="648245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仿真中的特殊元器件使用说明及注意事项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5F076C7-6A24-2767-F0E5-37D1C3B0774F}"/>
              </a:ext>
            </a:extLst>
          </p:cNvPr>
          <p:cNvSpPr txBox="1"/>
          <p:nvPr/>
        </p:nvSpPr>
        <p:spPr>
          <a:xfrm>
            <a:off x="791906" y="1467559"/>
            <a:ext cx="4829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1. </a:t>
            </a:r>
            <a:r>
              <a:rPr lang="zh-CN" altLang="en-US" b="1" dirty="0"/>
              <a:t>压力控制阀的调节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AB43944-BEB1-2F44-7359-978BCBFFA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0" b="2614"/>
          <a:stretch/>
        </p:blipFill>
        <p:spPr>
          <a:xfrm>
            <a:off x="703589" y="1964167"/>
            <a:ext cx="5904410" cy="1696548"/>
          </a:xfrm>
          <a:prstGeom prst="rect">
            <a:avLst/>
          </a:prstGeom>
          <a:ln>
            <a:solidFill>
              <a:srgbClr val="0066CC"/>
            </a:solidFill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87FF5EA-7922-25FD-61BA-4AD64C0F4079}"/>
              </a:ext>
            </a:extLst>
          </p:cNvPr>
          <p:cNvSpPr txBox="1"/>
          <p:nvPr/>
        </p:nvSpPr>
        <p:spPr>
          <a:xfrm>
            <a:off x="6768321" y="1906389"/>
            <a:ext cx="24481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鼠标光标移至阀的调节机构，点击鼠标右键</a:t>
            </a:r>
            <a:r>
              <a:rPr lang="en-US" altLang="zh-CN" dirty="0"/>
              <a:t>/</a:t>
            </a:r>
            <a:r>
              <a:rPr lang="zh-CN" altLang="en-US" dirty="0"/>
              <a:t>左键将阀拧紧</a:t>
            </a:r>
            <a:r>
              <a:rPr lang="en-US" altLang="zh-CN" dirty="0"/>
              <a:t>/</a:t>
            </a:r>
            <a:r>
              <a:rPr lang="zh-CN" altLang="en-US" dirty="0"/>
              <a:t>拧松，调节的压力值需在回路中接压力表显示进行查看。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EEE2F92-9CB0-F856-A05C-88BA0E413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" r="4299"/>
          <a:stretch/>
        </p:blipFill>
        <p:spPr>
          <a:xfrm>
            <a:off x="5256216" y="4466837"/>
            <a:ext cx="4176290" cy="1738317"/>
          </a:xfrm>
          <a:prstGeom prst="rect">
            <a:avLst/>
          </a:prstGeom>
          <a:ln>
            <a:solidFill>
              <a:srgbClr val="0066CC"/>
            </a:solidFill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7539D7F-8FC2-5431-895A-4B34C9F31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41" y="4416645"/>
            <a:ext cx="2376165" cy="1838699"/>
          </a:xfrm>
          <a:prstGeom prst="rect">
            <a:avLst/>
          </a:prstGeom>
          <a:ln>
            <a:solidFill>
              <a:srgbClr val="0066CC"/>
            </a:solidFill>
          </a:ln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72AA5972-F675-F9BA-224F-08B321ED684E}"/>
              </a:ext>
            </a:extLst>
          </p:cNvPr>
          <p:cNvSpPr txBox="1"/>
          <p:nvPr/>
        </p:nvSpPr>
        <p:spPr>
          <a:xfrm>
            <a:off x="143861" y="4396138"/>
            <a:ext cx="25921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选中元件，单击鼠标右键，选中“调定压力”，在弹出窗口的输入框内输入需设定的压力值。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设定值不可大于铭牌上显示的最大压力值。</a:t>
            </a:r>
          </a:p>
        </p:txBody>
      </p:sp>
    </p:spTree>
    <p:extLst>
      <p:ext uri="{BB962C8B-B14F-4D97-AF65-F5344CB8AC3E}">
        <p14:creationId xmlns:p14="http://schemas.microsoft.com/office/powerpoint/2010/main" val="266173439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71D58-B4B1-889D-D3E0-9C122CA39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D02EDA17-27B5-D3AF-CA21-C8B9EEB0F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61" y="648245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仿真中的特殊元器件使用说明及注意事项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070143D-DCFB-8C60-5B80-5AB6A0E02801}"/>
              </a:ext>
            </a:extLst>
          </p:cNvPr>
          <p:cNvSpPr txBox="1"/>
          <p:nvPr/>
        </p:nvSpPr>
        <p:spPr>
          <a:xfrm>
            <a:off x="791906" y="1467559"/>
            <a:ext cx="4829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2. </a:t>
            </a:r>
            <a:r>
              <a:rPr lang="zh-CN" altLang="en-US" b="1" dirty="0"/>
              <a:t>流量控制阀的调节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7C9BAB0-7193-C257-0DF5-CB5137577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81" y="1848133"/>
            <a:ext cx="5548432" cy="392389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2D7D53C-ABD1-AD0F-C648-2EF0637E224A}"/>
              </a:ext>
            </a:extLst>
          </p:cNvPr>
          <p:cNvSpPr txBox="1"/>
          <p:nvPr/>
        </p:nvSpPr>
        <p:spPr>
          <a:xfrm>
            <a:off x="508978" y="5897516"/>
            <a:ext cx="7804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zh-CN" altLang="en-US" dirty="0"/>
              <a:t>鼠标光标移至阀的调节机构，点击鼠标右键</a:t>
            </a:r>
            <a:r>
              <a:rPr lang="en-US" altLang="zh-CN" dirty="0"/>
              <a:t>/</a:t>
            </a:r>
            <a:r>
              <a:rPr lang="zh-CN" altLang="en-US" dirty="0"/>
              <a:t>左键，可见阀上正中间刻度值改变，刻度值变大表示开口度增大，刻度值减小表示开口度减小。</a:t>
            </a:r>
          </a:p>
        </p:txBody>
      </p:sp>
    </p:spTree>
    <p:extLst>
      <p:ext uri="{BB962C8B-B14F-4D97-AF65-F5344CB8AC3E}">
        <p14:creationId xmlns:p14="http://schemas.microsoft.com/office/powerpoint/2010/main" val="136069915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95DBF-5D3C-43AC-EFD5-A18097A33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E31D0F8B-11B6-2CE9-8C2A-5B443B6B6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61" y="648245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仿真中的特殊元器件使用说明及注意事项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5F4863E-4FD5-D6ED-6BCA-F787E2691056}"/>
              </a:ext>
            </a:extLst>
          </p:cNvPr>
          <p:cNvSpPr txBox="1"/>
          <p:nvPr/>
        </p:nvSpPr>
        <p:spPr>
          <a:xfrm>
            <a:off x="791906" y="1467559"/>
            <a:ext cx="4829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4. </a:t>
            </a:r>
            <a:r>
              <a:rPr lang="zh-CN" altLang="en-US" b="1" dirty="0"/>
              <a:t>行程阀和行程开关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BC5A598-8A5B-9086-F991-2FFC582CF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96" y="2030239"/>
            <a:ext cx="3326361" cy="1574036"/>
          </a:xfrm>
          <a:prstGeom prst="rect">
            <a:avLst/>
          </a:prstGeom>
          <a:ln>
            <a:solidFill>
              <a:srgbClr val="0066CC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6EF969D-5DCA-6564-73CC-B641D8D97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161" y="1836891"/>
            <a:ext cx="4792680" cy="3686146"/>
          </a:xfrm>
          <a:prstGeom prst="rect">
            <a:avLst/>
          </a:prstGeom>
          <a:ln>
            <a:solidFill>
              <a:srgbClr val="0066CC"/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8D86FF0-9F3C-F902-92D9-4C9C8E1A93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293" y="3265077"/>
            <a:ext cx="2426454" cy="2322569"/>
          </a:xfrm>
          <a:prstGeom prst="rect">
            <a:avLst/>
          </a:prstGeom>
          <a:ln>
            <a:solidFill>
              <a:srgbClr val="0066CC"/>
            </a:solidFill>
          </a:ln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3E0C7F4-19B3-086E-8920-D02F33091B4D}"/>
              </a:ext>
            </a:extLst>
          </p:cNvPr>
          <p:cNvSpPr txBox="1"/>
          <p:nvPr/>
        </p:nvSpPr>
        <p:spPr>
          <a:xfrm>
            <a:off x="431881" y="4059621"/>
            <a:ext cx="34652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zh-CN" altLang="en-US" dirty="0"/>
              <a:t>行程阀无法与液压缸发生碰撞自动动作，调试时需手动按下。</a:t>
            </a:r>
            <a:endParaRPr lang="en-US" altLang="zh-CN" dirty="0"/>
          </a:p>
          <a:p>
            <a:pPr indent="457200"/>
            <a:r>
              <a:rPr lang="zh-CN" altLang="en-US" dirty="0"/>
              <a:t>鼠标光标移至操作机构上点击左键压下。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826B144-F1A5-BD5A-C4BF-D22DC114EF81}"/>
              </a:ext>
            </a:extLst>
          </p:cNvPr>
          <p:cNvSpPr txBox="1"/>
          <p:nvPr/>
        </p:nvSpPr>
        <p:spPr>
          <a:xfrm>
            <a:off x="3974257" y="5715296"/>
            <a:ext cx="53862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zh-CN" altLang="en-US" dirty="0"/>
              <a:t>检测缸伸出到位或缩回到位可选用带碰撞关系关联的行程开关，碰撞关系设定完成后，运行调试时根据缸位置行程开关自动动作。</a:t>
            </a:r>
          </a:p>
        </p:txBody>
      </p:sp>
    </p:spTree>
    <p:extLst>
      <p:ext uri="{BB962C8B-B14F-4D97-AF65-F5344CB8AC3E}">
        <p14:creationId xmlns:p14="http://schemas.microsoft.com/office/powerpoint/2010/main" val="117000839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50FF0-31AA-A5C7-1669-EBBB53D0C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">
            <a:extLst>
              <a:ext uri="{FF2B5EF4-FFF2-40B4-BE49-F238E27FC236}">
                <a16:creationId xmlns:a16="http://schemas.microsoft.com/office/drawing/2014/main" id="{D637EE25-6572-222D-9241-B2AC822CFDB7}"/>
              </a:ext>
            </a:extLst>
          </p:cNvPr>
          <p:cNvSpPr txBox="1"/>
          <p:nvPr/>
        </p:nvSpPr>
        <p:spPr>
          <a:xfrm>
            <a:off x="6141206" y="1872330"/>
            <a:ext cx="249924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仿真操作内容</a:t>
            </a:r>
            <a:r>
              <a:rPr lang="zh-CN" altLang="en-US" dirty="0"/>
              <a:t>：</a:t>
            </a:r>
            <a:endParaRPr lang="en-US" altLang="zh-CN" dirty="0"/>
          </a:p>
          <a:p>
            <a:pPr>
              <a:buFont typeface="Wingdings" pitchFamily="2" charset="2"/>
              <a:buChar char="Ø"/>
            </a:pPr>
            <a:r>
              <a:rPr lang="zh-CN" altLang="en-US" dirty="0"/>
              <a:t>元件选型</a:t>
            </a:r>
            <a:endParaRPr lang="en-US" altLang="zh-CN" dirty="0"/>
          </a:p>
          <a:p>
            <a:pPr>
              <a:buFont typeface="Wingdings" pitchFamily="2" charset="2"/>
              <a:buChar char="Ø"/>
            </a:pPr>
            <a:r>
              <a:rPr lang="zh-CN" altLang="en-US" dirty="0"/>
              <a:t>元件安装</a:t>
            </a:r>
            <a:endParaRPr lang="en-US" altLang="zh-CN" dirty="0"/>
          </a:p>
          <a:p>
            <a:pPr>
              <a:buFont typeface="Wingdings" pitchFamily="2" charset="2"/>
              <a:buChar char="Ø"/>
            </a:pPr>
            <a:r>
              <a:rPr lang="zh-CN" altLang="en-US" dirty="0"/>
              <a:t>回路连接</a:t>
            </a:r>
            <a:endParaRPr lang="en-US" altLang="zh-CN" dirty="0"/>
          </a:p>
          <a:p>
            <a:pPr>
              <a:buFont typeface="Wingdings" pitchFamily="2" charset="2"/>
              <a:buChar char="Ø"/>
            </a:pPr>
            <a:r>
              <a:rPr lang="zh-CN" altLang="en-US" dirty="0"/>
              <a:t>回路调试</a:t>
            </a:r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49BE8B99-D3D3-CE8E-D533-6BBD592B7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气动回路装调仿真操作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BB9A81-7DBF-9280-39EC-BE0A24678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1" y="1569862"/>
            <a:ext cx="3888270" cy="2875024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74D59C1-9444-6A6F-9211-F7504B725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18" y="3966501"/>
            <a:ext cx="6114747" cy="2575762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104839171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A6634-2450-173A-728A-D790F4F57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82A56A34-C644-AEAB-68FD-816B9D913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气动回路装调仿真操作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C9198C8-7DC5-70CF-5E8D-095FDD43C454}"/>
              </a:ext>
            </a:extLst>
          </p:cNvPr>
          <p:cNvSpPr txBox="1"/>
          <p:nvPr/>
        </p:nvSpPr>
        <p:spPr>
          <a:xfrm>
            <a:off x="759775" y="1422891"/>
            <a:ext cx="4829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1. </a:t>
            </a:r>
            <a:r>
              <a:rPr lang="zh-CN" altLang="en-US" b="1" dirty="0"/>
              <a:t>方向控制阀的使用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5ABFC4A-F449-A2F3-2AD5-C37011164EE0}"/>
              </a:ext>
            </a:extLst>
          </p:cNvPr>
          <p:cNvSpPr txBox="1"/>
          <p:nvPr/>
        </p:nvSpPr>
        <p:spPr>
          <a:xfrm>
            <a:off x="287871" y="1836891"/>
            <a:ext cx="3465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en-US" altLang="zh-CN" dirty="0"/>
              <a:t>1</a:t>
            </a:r>
            <a:r>
              <a:rPr lang="zh-CN" altLang="en-US" dirty="0"/>
              <a:t>）安装气动接头和消音器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EFA4225-DAE5-A80D-E34A-D499EF4AC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75" y="2449200"/>
            <a:ext cx="2446718" cy="1880589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1EFA31A-D96D-E466-190A-BF8846123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10" y="2449199"/>
            <a:ext cx="2137989" cy="1880590"/>
          </a:xfrm>
          <a:prstGeom prst="rect">
            <a:avLst/>
          </a:prstGeom>
          <a:solidFill>
            <a:schemeClr val="accent2"/>
          </a:solidFill>
          <a:ln>
            <a:solidFill>
              <a:srgbClr val="000099"/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0FE6D59-0869-00C7-C55F-646844DCD0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316" y="2276722"/>
            <a:ext cx="2304160" cy="2064584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530741B1-8E5D-2DB5-F764-50A1DA65DE64}"/>
              </a:ext>
            </a:extLst>
          </p:cNvPr>
          <p:cNvSpPr/>
          <p:nvPr/>
        </p:nvSpPr>
        <p:spPr>
          <a:xfrm>
            <a:off x="2394344" y="3987646"/>
            <a:ext cx="812149" cy="2667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BEEFE346-4869-A9AE-D7B8-FD1B62DC1ED6}"/>
              </a:ext>
            </a:extLst>
          </p:cNvPr>
          <p:cNvSpPr/>
          <p:nvPr/>
        </p:nvSpPr>
        <p:spPr>
          <a:xfrm>
            <a:off x="3384086" y="3312430"/>
            <a:ext cx="369064" cy="216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948834AB-4CD9-7216-8F95-732198C359D0}"/>
              </a:ext>
            </a:extLst>
          </p:cNvPr>
          <p:cNvSpPr/>
          <p:nvPr/>
        </p:nvSpPr>
        <p:spPr>
          <a:xfrm>
            <a:off x="6197758" y="3286970"/>
            <a:ext cx="369064" cy="216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E16BB4A-C703-2C6F-6A17-FD0BD230131B}"/>
              </a:ext>
            </a:extLst>
          </p:cNvPr>
          <p:cNvSpPr txBox="1"/>
          <p:nvPr/>
        </p:nvSpPr>
        <p:spPr>
          <a:xfrm>
            <a:off x="215866" y="4579444"/>
            <a:ext cx="4826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en-US" altLang="zh-CN" dirty="0"/>
              <a:t>2</a:t>
            </a:r>
            <a:r>
              <a:rPr lang="zh-CN" altLang="en-US" dirty="0"/>
              <a:t>）电磁换向阀的手动测试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5682ABA9-FA39-8B02-CEF5-C22AA4BDB6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93" y="5059644"/>
            <a:ext cx="2563593" cy="1567976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AD42951-F0F6-8D82-0A66-3CE6A93FD3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19" y="5064431"/>
            <a:ext cx="2730903" cy="1492668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23" name="箭头: 右 22">
            <a:extLst>
              <a:ext uri="{FF2B5EF4-FFF2-40B4-BE49-F238E27FC236}">
                <a16:creationId xmlns:a16="http://schemas.microsoft.com/office/drawing/2014/main" id="{61351C15-D1F3-865F-91BD-D649F25123B1}"/>
              </a:ext>
            </a:extLst>
          </p:cNvPr>
          <p:cNvSpPr/>
          <p:nvPr/>
        </p:nvSpPr>
        <p:spPr>
          <a:xfrm>
            <a:off x="3425470" y="5685651"/>
            <a:ext cx="369064" cy="2160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42C1D55-EB24-24CA-22C3-115A10426AB1}"/>
              </a:ext>
            </a:extLst>
          </p:cNvPr>
          <p:cNvSpPr txBox="1"/>
          <p:nvPr/>
        </p:nvSpPr>
        <p:spPr>
          <a:xfrm>
            <a:off x="6699206" y="5424326"/>
            <a:ext cx="25201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zh-CN" altLang="en-US" sz="1400" dirty="0">
                <a:solidFill>
                  <a:srgbClr val="FF0000"/>
                </a:solidFill>
              </a:rPr>
              <a:t>电磁换向阀电磁线圈未通电情况下，可通过手动调试对气动回路先进行调试。</a:t>
            </a:r>
          </a:p>
        </p:txBody>
      </p:sp>
    </p:spTree>
    <p:extLst>
      <p:ext uri="{BB962C8B-B14F-4D97-AF65-F5344CB8AC3E}">
        <p14:creationId xmlns:p14="http://schemas.microsoft.com/office/powerpoint/2010/main" val="16139088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3745" y="1584310"/>
            <a:ext cx="875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1.</a:t>
            </a:r>
            <a:r>
              <a:rPr lang="zh-CN" altLang="en-US" sz="2800" dirty="0"/>
              <a:t>在线虚拟仿真实训平台简介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1906" y="3714750"/>
            <a:ext cx="6525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3.</a:t>
            </a:r>
            <a:r>
              <a:rPr lang="zh-CN" altLang="en-US" sz="2800" dirty="0"/>
              <a:t>自动评分细则和各类扣分项说明</a:t>
            </a:r>
            <a:endParaRPr lang="zh-CN" altLang="en-US" sz="1800" dirty="0"/>
          </a:p>
        </p:txBody>
      </p:sp>
      <p:sp>
        <p:nvSpPr>
          <p:cNvPr id="7" name="文本框 6"/>
          <p:cNvSpPr txBox="1"/>
          <p:nvPr/>
        </p:nvSpPr>
        <p:spPr>
          <a:xfrm>
            <a:off x="791906" y="2592380"/>
            <a:ext cx="828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2.</a:t>
            </a:r>
            <a:r>
              <a:rPr lang="zh-CN" altLang="en-US" sz="2800" dirty="0"/>
              <a:t>液压回路装调仿真操作</a:t>
            </a:r>
            <a:endParaRPr lang="zh-CN" altLang="en-US" sz="1800" dirty="0">
              <a:solidFill>
                <a:srgbClr val="0066CC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9D51C5C-1544-978C-BED5-A310454FD797}"/>
              </a:ext>
            </a:extLst>
          </p:cNvPr>
          <p:cNvSpPr txBox="1"/>
          <p:nvPr/>
        </p:nvSpPr>
        <p:spPr>
          <a:xfrm>
            <a:off x="791906" y="4765115"/>
            <a:ext cx="6525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4.</a:t>
            </a:r>
            <a:r>
              <a:rPr lang="zh-CN" altLang="en-US" sz="2800" dirty="0"/>
              <a:t>气动回路装调仿真操作</a:t>
            </a:r>
            <a:endParaRPr lang="zh-CN" altLang="en-US" sz="18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7BB18-F67D-2CDF-32E4-0FE93C25C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8691B5F8-0FB1-006B-595F-C2AABCC5E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气动回路装调仿真操作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1989D43-3E0F-7EC4-939E-8CE6BCE7F4FC}"/>
              </a:ext>
            </a:extLst>
          </p:cNvPr>
          <p:cNvSpPr txBox="1"/>
          <p:nvPr/>
        </p:nvSpPr>
        <p:spPr>
          <a:xfrm>
            <a:off x="759775" y="1422891"/>
            <a:ext cx="4829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1. </a:t>
            </a:r>
            <a:r>
              <a:rPr lang="zh-CN" altLang="en-US" b="1" dirty="0"/>
              <a:t>方向控制阀的使用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25C849C-AB8E-775B-5601-1E23C2AE97EC}"/>
              </a:ext>
            </a:extLst>
          </p:cNvPr>
          <p:cNvSpPr txBox="1"/>
          <p:nvPr/>
        </p:nvSpPr>
        <p:spPr>
          <a:xfrm>
            <a:off x="287871" y="1872330"/>
            <a:ext cx="4826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en-US" altLang="zh-CN" dirty="0"/>
              <a:t>3</a:t>
            </a:r>
            <a:r>
              <a:rPr lang="zh-CN" altLang="en-US" dirty="0"/>
              <a:t>）行程阀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613FD5D-37F5-8568-EB4C-E307335C3145}"/>
              </a:ext>
            </a:extLst>
          </p:cNvPr>
          <p:cNvSpPr txBox="1"/>
          <p:nvPr/>
        </p:nvSpPr>
        <p:spPr>
          <a:xfrm>
            <a:off x="503886" y="4900846"/>
            <a:ext cx="29653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zh-CN" altLang="en-US" dirty="0"/>
              <a:t>行程阀无法与气缸发生碰撞自动动作，调试时需手动按下。</a:t>
            </a:r>
            <a:endParaRPr lang="en-US" altLang="zh-CN" dirty="0"/>
          </a:p>
          <a:p>
            <a:pPr indent="457200"/>
            <a:r>
              <a:rPr lang="zh-CN" altLang="en-US" dirty="0"/>
              <a:t>鼠标光标移至操作机构上点击左键压下，再次点击抬起。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2A94274-5C09-63A0-FA67-EAA1838D7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16" y="2447377"/>
            <a:ext cx="1944135" cy="230614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41A353EA-2482-BB73-3D64-341140C36BD9}"/>
              </a:ext>
            </a:extLst>
          </p:cNvPr>
          <p:cNvSpPr txBox="1"/>
          <p:nvPr/>
        </p:nvSpPr>
        <p:spPr>
          <a:xfrm>
            <a:off x="4621904" y="1761697"/>
            <a:ext cx="4826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en-US" altLang="zh-CN" dirty="0"/>
              <a:t>4</a:t>
            </a:r>
            <a:r>
              <a:rPr lang="zh-CN" altLang="en-US" dirty="0"/>
              <a:t>）延时阀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BDB5BC9-0328-9204-E34A-FFE43283E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21" y="2334116"/>
            <a:ext cx="2399694" cy="2606291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0B1AF206-BA8E-9115-9035-86162988706C}"/>
              </a:ext>
            </a:extLst>
          </p:cNvPr>
          <p:cNvSpPr txBox="1"/>
          <p:nvPr/>
        </p:nvSpPr>
        <p:spPr>
          <a:xfrm>
            <a:off x="5094017" y="5256565"/>
            <a:ext cx="33842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zh-CN" altLang="en-US" dirty="0"/>
              <a:t>鼠标光标移至上图红色框出区域，点击左键</a:t>
            </a:r>
            <a:r>
              <a:rPr lang="en-US" altLang="zh-CN" dirty="0"/>
              <a:t>/</a:t>
            </a:r>
            <a:r>
              <a:rPr lang="zh-CN" altLang="en-US" dirty="0"/>
              <a:t>右键来增大</a:t>
            </a:r>
            <a:r>
              <a:rPr lang="en-US" altLang="zh-CN" dirty="0"/>
              <a:t>/</a:t>
            </a:r>
            <a:r>
              <a:rPr lang="zh-CN" altLang="en-US" dirty="0"/>
              <a:t>较小延时时间。</a:t>
            </a:r>
          </a:p>
        </p:txBody>
      </p:sp>
    </p:spTree>
    <p:extLst>
      <p:ext uri="{BB962C8B-B14F-4D97-AF65-F5344CB8AC3E}">
        <p14:creationId xmlns:p14="http://schemas.microsoft.com/office/powerpoint/2010/main" val="280496986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FA5A8-3CC9-F233-68C9-FFEAF4650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95670D7B-7706-2735-9AB0-CB56FACD4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气动回路装调仿真操作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51C9F0F-65C4-92CA-23B5-7FC927B854DF}"/>
              </a:ext>
            </a:extLst>
          </p:cNvPr>
          <p:cNvSpPr txBox="1"/>
          <p:nvPr/>
        </p:nvSpPr>
        <p:spPr>
          <a:xfrm>
            <a:off x="759775" y="1422891"/>
            <a:ext cx="4829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2. </a:t>
            </a:r>
            <a:r>
              <a:rPr lang="zh-CN" altLang="en-US" b="1" dirty="0"/>
              <a:t>流量控制阀的使用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A64C610-BD28-E737-E5DC-74FD4D6D8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1" y="2016340"/>
            <a:ext cx="1771897" cy="2114845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D09E44C-AA46-324E-3D5C-06E3C8F1DD33}"/>
              </a:ext>
            </a:extLst>
          </p:cNvPr>
          <p:cNvCxnSpPr>
            <a:cxnSpLocks/>
          </p:cNvCxnSpPr>
          <p:nvPr/>
        </p:nvCxnSpPr>
        <p:spPr>
          <a:xfrm>
            <a:off x="1655966" y="2376365"/>
            <a:ext cx="864060" cy="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D839A5C1-1163-85F7-8F12-96EA93C3A185}"/>
              </a:ext>
            </a:extLst>
          </p:cNvPr>
          <p:cNvSpPr txBox="1"/>
          <p:nvPr/>
        </p:nvSpPr>
        <p:spPr>
          <a:xfrm>
            <a:off x="2664036" y="2015356"/>
            <a:ext cx="15121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点击鼠标左键</a:t>
            </a:r>
            <a:r>
              <a:rPr lang="en-US" altLang="zh-CN" sz="1400" dirty="0">
                <a:solidFill>
                  <a:srgbClr val="FF0000"/>
                </a:solidFill>
              </a:rPr>
              <a:t>/</a:t>
            </a:r>
            <a:r>
              <a:rPr lang="zh-CN" altLang="en-US" sz="1400" dirty="0">
                <a:solidFill>
                  <a:srgbClr val="FF0000"/>
                </a:solidFill>
              </a:rPr>
              <a:t>右键，减小</a:t>
            </a:r>
            <a:r>
              <a:rPr lang="en-US" altLang="zh-CN" sz="1400" dirty="0">
                <a:solidFill>
                  <a:srgbClr val="FF0000"/>
                </a:solidFill>
              </a:rPr>
              <a:t>/</a:t>
            </a:r>
            <a:r>
              <a:rPr lang="zh-CN" altLang="en-US" sz="1400" dirty="0">
                <a:solidFill>
                  <a:srgbClr val="FF0000"/>
                </a:solidFill>
              </a:rPr>
              <a:t>增大节流阀的开口度。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7E519DF-309B-F220-493C-6D766F846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01" y="1792223"/>
            <a:ext cx="3441367" cy="13579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A4BDF25-2C86-514D-9521-4BA4107EE4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56" y="3312430"/>
            <a:ext cx="2476846" cy="132416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BDA9453-2313-99F4-4BCE-BB6167E1B76A}"/>
              </a:ext>
            </a:extLst>
          </p:cNvPr>
          <p:cNvSpPr txBox="1"/>
          <p:nvPr/>
        </p:nvSpPr>
        <p:spPr>
          <a:xfrm>
            <a:off x="5184211" y="4798806"/>
            <a:ext cx="37442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zh-CN" altLang="en-US" dirty="0"/>
              <a:t>快速排气阀的</a:t>
            </a:r>
            <a:r>
              <a:rPr lang="en-US" altLang="zh-CN" dirty="0"/>
              <a:t>2</a:t>
            </a:r>
            <a:r>
              <a:rPr lang="zh-CN" altLang="en-US" dirty="0"/>
              <a:t>口已直接安装到气缸上，进入气缸的气缸直接接到快速排气阀的</a:t>
            </a:r>
            <a:r>
              <a:rPr lang="en-US" altLang="zh-CN" dirty="0"/>
              <a:t>1</a:t>
            </a:r>
            <a:r>
              <a:rPr lang="zh-CN" altLang="en-US" dirty="0"/>
              <a:t>口。</a:t>
            </a:r>
          </a:p>
        </p:txBody>
      </p:sp>
    </p:spTree>
    <p:extLst>
      <p:ext uri="{BB962C8B-B14F-4D97-AF65-F5344CB8AC3E}">
        <p14:creationId xmlns:p14="http://schemas.microsoft.com/office/powerpoint/2010/main" val="54262271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1546574C-C029-6C80-0F69-068A3C36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61" y="648245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u="sng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交流及答疑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899C8C4-AB0C-A6B6-0CD1-0CD389861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20" y="1296290"/>
            <a:ext cx="4277322" cy="55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1586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0" descr="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39863"/>
            <a:ext cx="9504363" cy="599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3" name="Rectangle 8"/>
          <p:cNvSpPr/>
          <p:nvPr/>
        </p:nvSpPr>
        <p:spPr>
          <a:xfrm>
            <a:off x="0" y="0"/>
            <a:ext cx="9504363" cy="1484313"/>
          </a:xfrm>
          <a:prstGeom prst="rect">
            <a:avLst/>
          </a:prstGeom>
          <a:solidFill>
            <a:srgbClr val="0066CC"/>
          </a:solidFill>
          <a:ln w="9525" cap="flat" cmpd="sng">
            <a:solidFill>
              <a:srgbClr val="0066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5447" tIns="47724" rIns="95447" bIns="47724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6564" name="Rectangle 11"/>
          <p:cNvSpPr/>
          <p:nvPr/>
        </p:nvSpPr>
        <p:spPr>
          <a:xfrm>
            <a:off x="0" y="6337300"/>
            <a:ext cx="9504363" cy="1179513"/>
          </a:xfrm>
          <a:prstGeom prst="rect">
            <a:avLst/>
          </a:prstGeom>
          <a:solidFill>
            <a:srgbClr val="0066CC"/>
          </a:solidFill>
          <a:ln w="9525" cap="flat" cmpd="sng">
            <a:solidFill>
              <a:srgbClr val="0066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5447" tIns="47724" rIns="95447" bIns="47724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6565" name="Rectangle 8"/>
          <p:cNvSpPr/>
          <p:nvPr/>
        </p:nvSpPr>
        <p:spPr>
          <a:xfrm>
            <a:off x="0" y="1936750"/>
            <a:ext cx="4976813" cy="113506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 wrap="none" lIns="95447" tIns="47724" rIns="95447" bIns="47724" anchor="ctr" anchorCtr="0"/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6566" name="Text Box 12"/>
          <p:cNvSpPr txBox="1"/>
          <p:nvPr/>
        </p:nvSpPr>
        <p:spPr>
          <a:xfrm>
            <a:off x="432435" y="1512570"/>
            <a:ext cx="7501255" cy="1064260"/>
          </a:xfrm>
          <a:prstGeom prst="rect">
            <a:avLst/>
          </a:prstGeom>
          <a:noFill/>
          <a:ln w="9525">
            <a:noFill/>
          </a:ln>
        </p:spPr>
        <p:txBody>
          <a:bodyPr wrap="square" lIns="95447" tIns="47724" rIns="95447" bIns="47724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300" b="1" dirty="0">
                <a:latin typeface="Arial" panose="020B0604020202020204" pitchFamily="34" charset="0"/>
                <a:ea typeface="隶书" panose="02010509060101010101" pitchFamily="49" charset="-122"/>
              </a:rPr>
              <a:t>期待您宝贵的建议！</a:t>
            </a:r>
          </a:p>
        </p:txBody>
      </p:sp>
      <p:sp>
        <p:nvSpPr>
          <p:cNvPr id="66567" name="Rectangle 9"/>
          <p:cNvSpPr/>
          <p:nvPr/>
        </p:nvSpPr>
        <p:spPr>
          <a:xfrm>
            <a:off x="5891213" y="6480175"/>
            <a:ext cx="3613150" cy="879475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>
            <a:spAutoFit/>
          </a:bodyPr>
          <a:lstStyle/>
          <a:p>
            <a:pPr algn="r"/>
            <a:r>
              <a:rPr lang="zh-CN" altLang="en-US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上海数林软件有限公司</a:t>
            </a:r>
            <a:endParaRPr lang="en-US" altLang="zh-CN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r"/>
            <a:r>
              <a:rPr lang="zh-CN" altLang="en-US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上海宇龙软件工程有限公司</a:t>
            </a:r>
            <a:endParaRPr lang="en-US" altLang="zh-CN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r"/>
            <a:endParaRPr lang="zh-CN" altLang="en-US" sz="15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在线实训平台简介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游览器仿真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34936" y="1684043"/>
            <a:ext cx="8205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进入方式：</a:t>
            </a:r>
            <a:endParaRPr lang="en-US" altLang="zh-CN" b="1" dirty="0"/>
          </a:p>
          <a:p>
            <a:r>
              <a:rPr lang="zh-CN" altLang="en-US" dirty="0"/>
              <a:t>①输入网址：</a:t>
            </a:r>
            <a:r>
              <a:rPr lang="en-US" altLang="zh-CN" dirty="0"/>
              <a:t> </a:t>
            </a:r>
            <a:r>
              <a:rPr lang="en-US" altLang="zh-CN" dirty="0">
                <a:hlinkClick r:id="rId3"/>
              </a:rPr>
              <a:t>https://shulin-soft.com:8046/login.html</a:t>
            </a:r>
            <a:endParaRPr lang="en-US" altLang="zh-CN" dirty="0"/>
          </a:p>
          <a:p>
            <a:r>
              <a:rPr lang="zh-CN" altLang="en-US" dirty="0"/>
              <a:t>②输入账号密码登录：</a:t>
            </a:r>
          </a:p>
        </p:txBody>
      </p:sp>
      <p:sp>
        <p:nvSpPr>
          <p:cNvPr id="16" name="矩形 15"/>
          <p:cNvSpPr/>
          <p:nvPr/>
        </p:nvSpPr>
        <p:spPr>
          <a:xfrm>
            <a:off x="434936" y="5832605"/>
            <a:ext cx="5235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推荐使用浏览器： 火狐、</a:t>
            </a:r>
            <a:r>
              <a:rPr lang="en-US" altLang="zh-CN" b="1" dirty="0"/>
              <a:t>Chrome</a:t>
            </a:r>
            <a:r>
              <a:rPr lang="zh-CN" altLang="en-US" b="1" dirty="0"/>
              <a:t>、</a:t>
            </a:r>
            <a:r>
              <a:rPr lang="en-US" altLang="zh-CN" b="1" dirty="0"/>
              <a:t>Edge </a:t>
            </a:r>
            <a:r>
              <a:rPr lang="zh-CN" altLang="en-US" b="1" dirty="0"/>
              <a:t>浏览器</a:t>
            </a:r>
            <a:endParaRPr lang="en-US" altLang="zh-CN" b="1" dirty="0"/>
          </a:p>
        </p:txBody>
      </p:sp>
      <p:pic>
        <p:nvPicPr>
          <p:cNvPr id="4" name="图片 3" descr="Image00388.bmp">
            <a:extLst>
              <a:ext uri="{FF2B5EF4-FFF2-40B4-BE49-F238E27FC236}">
                <a16:creationId xmlns:a16="http://schemas.microsoft.com/office/drawing/2014/main" id="{18A09D61-EAFE-5744-9338-3151A0FB93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891" y="2718493"/>
            <a:ext cx="5615513" cy="281012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075CE98-4728-8A9C-C64E-92F7E91B615B}"/>
              </a:ext>
            </a:extLst>
          </p:cNvPr>
          <p:cNvSpPr/>
          <p:nvPr/>
        </p:nvSpPr>
        <p:spPr>
          <a:xfrm>
            <a:off x="5112206" y="2934508"/>
            <a:ext cx="864060" cy="423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Image00389.bmp">
            <a:extLst>
              <a:ext uri="{FF2B5EF4-FFF2-40B4-BE49-F238E27FC236}">
                <a16:creationId xmlns:a16="http://schemas.microsoft.com/office/drawing/2014/main" id="{3371D932-4A4C-F5CA-9F69-907A50379D0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53071" t="28108"/>
          <a:stretch>
            <a:fillRect/>
          </a:stretch>
        </p:blipFill>
        <p:spPr>
          <a:xfrm>
            <a:off x="6408296" y="2790497"/>
            <a:ext cx="2880200" cy="2468535"/>
          </a:xfrm>
          <a:prstGeom prst="rect">
            <a:avLst/>
          </a:prstGeom>
          <a:ln w="952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46C5F45-2A75-F15E-F6A8-C1EEFDCD8AA7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5976266" y="2864430"/>
            <a:ext cx="504035" cy="2818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2A6A8903-2A61-DD1F-3CBD-DCD23268616C}"/>
              </a:ext>
            </a:extLst>
          </p:cNvPr>
          <p:cNvSpPr txBox="1"/>
          <p:nvPr/>
        </p:nvSpPr>
        <p:spPr>
          <a:xfrm>
            <a:off x="6480301" y="5472580"/>
            <a:ext cx="302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教师账号：</a:t>
            </a:r>
            <a:r>
              <a:rPr lang="en-US" altLang="zh-CN" b="1" dirty="0"/>
              <a:t>5</a:t>
            </a:r>
            <a:r>
              <a:rPr lang="zh-CN" altLang="en-US" b="1" dirty="0"/>
              <a:t>位</a:t>
            </a:r>
          </a:p>
          <a:p>
            <a:r>
              <a:rPr lang="zh-CN" altLang="en-US" dirty="0"/>
              <a:t>学生账号：</a:t>
            </a:r>
            <a:r>
              <a:rPr lang="zh-CN" altLang="en-US" b="1" dirty="0"/>
              <a:t>教师登陆后设定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9678D-2B37-3530-A6B0-E59B25038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内容占位符 2">
            <a:extLst>
              <a:ext uri="{FF2B5EF4-FFF2-40B4-BE49-F238E27FC236}">
                <a16:creationId xmlns:a16="http://schemas.microsoft.com/office/drawing/2014/main" id="{3FAB6D61-E842-3049-09C8-9C4400A27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在线实训平台简介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游览器仿真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6F69649-99C9-D22D-0E31-3652AF23FDC9}"/>
              </a:ext>
            </a:extLst>
          </p:cNvPr>
          <p:cNvSpPr txBox="1"/>
          <p:nvPr/>
        </p:nvSpPr>
        <p:spPr>
          <a:xfrm>
            <a:off x="935916" y="1512305"/>
            <a:ext cx="6984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注：仿真平台因细节改进和缺陷修改，将不时更新；如遇使用异常，可清一下历史记录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6F6C79B-C741-8A7F-3E90-C1ED6AC1028F}"/>
              </a:ext>
            </a:extLst>
          </p:cNvPr>
          <p:cNvGrpSpPr/>
          <p:nvPr/>
        </p:nvGrpSpPr>
        <p:grpSpPr>
          <a:xfrm>
            <a:off x="1223936" y="2304360"/>
            <a:ext cx="7200500" cy="4474860"/>
            <a:chOff x="503886" y="2088345"/>
            <a:chExt cx="7660745" cy="469087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8412B0D-4E00-6D63-012D-9C70A9110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79715" b="49673"/>
            <a:stretch>
              <a:fillRect/>
            </a:stretch>
          </p:blipFill>
          <p:spPr>
            <a:xfrm>
              <a:off x="503886" y="2160350"/>
              <a:ext cx="3115310" cy="4347845"/>
            </a:xfrm>
            <a:prstGeom prst="rect">
              <a:avLst/>
            </a:prstGeom>
            <a:ln w="9525" cap="sq">
              <a:solidFill>
                <a:srgbClr val="0066CC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84F745A-0FEA-7EF3-323D-D0F232AE2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2131" y="2088345"/>
              <a:ext cx="3038475" cy="2163445"/>
            </a:xfrm>
            <a:prstGeom prst="rect">
              <a:avLst/>
            </a:prstGeom>
            <a:ln w="9525" cap="sq">
              <a:solidFill>
                <a:srgbClr val="0066CC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F15EFD6-88D8-461F-9DA5-662624866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72231" y="4320500"/>
              <a:ext cx="2692400" cy="2458720"/>
            </a:xfrm>
            <a:prstGeom prst="rect">
              <a:avLst/>
            </a:prstGeom>
            <a:ln w="12700" cap="sq">
              <a:solidFill>
                <a:srgbClr val="0066CC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6582B7E-C61E-AF42-A5DE-D7E7CCE32576}"/>
                </a:ext>
              </a:extLst>
            </p:cNvPr>
            <p:cNvSpPr/>
            <p:nvPr/>
          </p:nvSpPr>
          <p:spPr>
            <a:xfrm>
              <a:off x="1583961" y="3608840"/>
              <a:ext cx="864060" cy="2796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CC75FB78-4903-FE50-F430-068F5F112B5A}"/>
                </a:ext>
              </a:extLst>
            </p:cNvPr>
            <p:cNvCxnSpPr>
              <a:stCxn id="9" idx="3"/>
            </p:cNvCxnSpPr>
            <p:nvPr/>
          </p:nvCxnSpPr>
          <p:spPr>
            <a:xfrm>
              <a:off x="2448021" y="3748655"/>
              <a:ext cx="1584110" cy="67810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4C5693AD-219E-1347-4198-B39860C27C7F}"/>
                </a:ext>
              </a:extLst>
            </p:cNvPr>
            <p:cNvCxnSpPr/>
            <p:nvPr/>
          </p:nvCxnSpPr>
          <p:spPr>
            <a:xfrm>
              <a:off x="4752181" y="4032480"/>
              <a:ext cx="720050" cy="864060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44192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 txBox="1">
            <a:spLocks/>
          </p:cNvSpPr>
          <p:nvPr/>
        </p:nvSpPr>
        <p:spPr>
          <a:xfrm>
            <a:off x="403225" y="652463"/>
            <a:ext cx="8553450" cy="911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在线实训平台简介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游览器仿真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7282455-0393-96D4-FC9C-D8E27EB44F9B}"/>
              </a:ext>
            </a:extLst>
          </p:cNvPr>
          <p:cNvGrpSpPr/>
          <p:nvPr/>
        </p:nvGrpSpPr>
        <p:grpSpPr>
          <a:xfrm>
            <a:off x="403225" y="2047822"/>
            <a:ext cx="8784610" cy="2800680"/>
            <a:chOff x="647896" y="1871015"/>
            <a:chExt cx="8784610" cy="3727705"/>
          </a:xfrm>
        </p:grpSpPr>
        <p:sp>
          <p:nvSpPr>
            <p:cNvPr id="5" name="文本框 4"/>
            <p:cNvSpPr txBox="1"/>
            <p:nvPr/>
          </p:nvSpPr>
          <p:spPr>
            <a:xfrm>
              <a:off x="1079926" y="2448370"/>
              <a:ext cx="4104285" cy="3150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4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学生账号密码管理</a:t>
              </a:r>
              <a:endParaRPr lang="en-US" altLang="zh-CN" sz="2400" dirty="0"/>
            </a:p>
            <a:p>
              <a:pPr marL="342900" indent="-342900">
                <a:lnSpc>
                  <a:spcPct val="14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预览各课程实训任务内容</a:t>
              </a:r>
              <a:endParaRPr lang="en-US" altLang="zh-CN" sz="2400" dirty="0"/>
            </a:p>
            <a:p>
              <a:pPr marL="342900" indent="-342900">
                <a:lnSpc>
                  <a:spcPct val="14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创建实训课程</a:t>
              </a:r>
              <a:endParaRPr lang="en-US" altLang="zh-CN" sz="2400" dirty="0"/>
            </a:p>
            <a:p>
              <a:pPr marL="285750" indent="-2857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/>
                <a:t>实训学生管理</a:t>
              </a:r>
              <a:endParaRPr lang="en-US" altLang="zh-CN" dirty="0"/>
            </a:p>
            <a:p>
              <a:pPr marL="285750" indent="-2857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/>
                <a:t>实训任务管理</a:t>
              </a:r>
              <a:endParaRPr lang="en-US" altLang="zh-CN" dirty="0"/>
            </a:p>
            <a:p>
              <a:pPr marL="285750" indent="-2857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/>
                <a:t>成绩结果查看</a:t>
              </a:r>
              <a:endParaRPr lang="en-US" altLang="zh-CN" dirty="0"/>
            </a:p>
            <a:p>
              <a:pPr marL="285750" indent="-285750">
                <a:lnSpc>
                  <a:spcPct val="14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/>
                <a:t>成绩导出</a:t>
              </a:r>
              <a:endParaRPr lang="en-US" altLang="zh-CN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58F9D58-7C1C-5908-ECC1-5D565E44425B}"/>
                </a:ext>
              </a:extLst>
            </p:cNvPr>
            <p:cNvSpPr txBox="1"/>
            <p:nvPr/>
          </p:nvSpPr>
          <p:spPr>
            <a:xfrm>
              <a:off x="647896" y="1925150"/>
              <a:ext cx="2736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/>
                <a:t>教师账号登录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8D9F8BA-7807-0780-0BF4-AA6779A02F22}"/>
                </a:ext>
              </a:extLst>
            </p:cNvPr>
            <p:cNvSpPr txBox="1"/>
            <p:nvPr/>
          </p:nvSpPr>
          <p:spPr>
            <a:xfrm>
              <a:off x="5328221" y="2394235"/>
              <a:ext cx="4104285" cy="1581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4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完成实训任务</a:t>
              </a:r>
              <a:endParaRPr lang="en-US" altLang="zh-CN" sz="2400" dirty="0"/>
            </a:p>
            <a:p>
              <a:pPr marL="342900" indent="-342900">
                <a:lnSpc>
                  <a:spcPct val="14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查看实训任务完成</a:t>
              </a:r>
              <a:endParaRPr lang="en-US" altLang="zh-CN" sz="2400" dirty="0"/>
            </a:p>
            <a:p>
              <a:pPr>
                <a:lnSpc>
                  <a:spcPct val="140000"/>
                </a:lnSpc>
              </a:pPr>
              <a:r>
                <a:rPr lang="en-US" altLang="zh-CN" sz="2400" dirty="0"/>
                <a:t>    </a:t>
              </a:r>
              <a:r>
                <a:rPr lang="zh-CN" altLang="en-US" sz="2400" dirty="0"/>
                <a:t>进度及成绩</a:t>
              </a:r>
              <a:endParaRPr lang="en-US" altLang="zh-CN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60B87B3-D87A-FE78-08E1-B344667FE389}"/>
                </a:ext>
              </a:extLst>
            </p:cNvPr>
            <p:cNvSpPr txBox="1"/>
            <p:nvPr/>
          </p:nvSpPr>
          <p:spPr>
            <a:xfrm>
              <a:off x="4896191" y="1871015"/>
              <a:ext cx="2736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/>
                <a:t>学生账号登录</a:t>
              </a: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在线实训平台简介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游览器仿真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</a:p>
        </p:txBody>
      </p:sp>
      <p:sp>
        <p:nvSpPr>
          <p:cNvPr id="12" name="文本框 5"/>
          <p:cNvSpPr txBox="1"/>
          <p:nvPr/>
        </p:nvSpPr>
        <p:spPr>
          <a:xfrm>
            <a:off x="575891" y="5441819"/>
            <a:ext cx="374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③点击下载往期培训视频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E402798-D139-A460-6335-7142E3C88AB5}"/>
              </a:ext>
            </a:extLst>
          </p:cNvPr>
          <p:cNvSpPr txBox="1"/>
          <p:nvPr/>
        </p:nvSpPr>
        <p:spPr>
          <a:xfrm>
            <a:off x="405900" y="1800325"/>
            <a:ext cx="748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在线实训平台管理功能详细讲解内容（观看往期培训视频）</a:t>
            </a:r>
          </a:p>
        </p:txBody>
      </p:sp>
      <p:sp>
        <p:nvSpPr>
          <p:cNvPr id="10" name="文本框 5">
            <a:extLst>
              <a:ext uri="{FF2B5EF4-FFF2-40B4-BE49-F238E27FC236}">
                <a16:creationId xmlns:a16="http://schemas.microsoft.com/office/drawing/2014/main" id="{66E064CF-8CDD-5041-E10E-62D3A8B1D437}"/>
              </a:ext>
            </a:extLst>
          </p:cNvPr>
          <p:cNvSpPr txBox="1"/>
          <p:nvPr/>
        </p:nvSpPr>
        <p:spPr>
          <a:xfrm>
            <a:off x="402225" y="2221628"/>
            <a:ext cx="643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①进入公司官网：</a:t>
            </a:r>
            <a:r>
              <a:rPr lang="en-US" altLang="zh-CN" dirty="0">
                <a:solidFill>
                  <a:srgbClr val="FF0000"/>
                </a:solidFill>
              </a:rPr>
              <a:t>https://www.shulin-soft.com/</a:t>
            </a:r>
          </a:p>
        </p:txBody>
      </p:sp>
      <p:sp>
        <p:nvSpPr>
          <p:cNvPr id="11" name="文本框 5">
            <a:extLst>
              <a:ext uri="{FF2B5EF4-FFF2-40B4-BE49-F238E27FC236}">
                <a16:creationId xmlns:a16="http://schemas.microsoft.com/office/drawing/2014/main" id="{3A389103-20EC-F2D6-1019-0AB928C57BEA}"/>
              </a:ext>
            </a:extLst>
          </p:cNvPr>
          <p:cNvSpPr txBox="1"/>
          <p:nvPr/>
        </p:nvSpPr>
        <p:spPr>
          <a:xfrm>
            <a:off x="402224" y="2701807"/>
            <a:ext cx="643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②进入“软件下载”页面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3E23569-83A3-3651-7D10-3EB8E171C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1" y="3307776"/>
            <a:ext cx="5426237" cy="1563315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15B94EC-1E39-8031-9907-C40612243181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3110065" y="2986081"/>
            <a:ext cx="1325284" cy="321695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3EBD2475-A7C9-39E8-9F6C-5C10AC1010F8}"/>
              </a:ext>
            </a:extLst>
          </p:cNvPr>
          <p:cNvSpPr/>
          <p:nvPr/>
        </p:nvSpPr>
        <p:spPr>
          <a:xfrm>
            <a:off x="4221146" y="3307776"/>
            <a:ext cx="428405" cy="2595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DA97710A-2899-0E9C-C571-C7FC2C78A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173" y="3020946"/>
            <a:ext cx="3489318" cy="2886226"/>
          </a:xfrm>
          <a:prstGeom prst="rect">
            <a:avLst/>
          </a:prstGeom>
        </p:spPr>
      </p:pic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E5087BD3-81D2-32AD-5DAA-F4DE6AEFE630}"/>
              </a:ext>
            </a:extLst>
          </p:cNvPr>
          <p:cNvCxnSpPr>
            <a:cxnSpLocks/>
          </p:cNvCxnSpPr>
          <p:nvPr/>
        </p:nvCxnSpPr>
        <p:spPr>
          <a:xfrm flipH="1">
            <a:off x="3024061" y="4871091"/>
            <a:ext cx="3032511" cy="570728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EA0268FF-FF44-BF65-7F41-1F9CA7E98973}"/>
              </a:ext>
            </a:extLst>
          </p:cNvPr>
          <p:cNvCxnSpPr>
            <a:cxnSpLocks/>
          </p:cNvCxnSpPr>
          <p:nvPr/>
        </p:nvCxnSpPr>
        <p:spPr>
          <a:xfrm flipH="1">
            <a:off x="3110065" y="5392823"/>
            <a:ext cx="2946507" cy="48996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"/>
          <p:cNvSpPr txBox="1"/>
          <p:nvPr/>
        </p:nvSpPr>
        <p:spPr>
          <a:xfrm>
            <a:off x="1079926" y="4212306"/>
            <a:ext cx="249924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仿真操作内容</a:t>
            </a:r>
            <a:r>
              <a:rPr lang="zh-CN" altLang="en-US" dirty="0"/>
              <a:t>：</a:t>
            </a:r>
            <a:endParaRPr lang="en-US" altLang="zh-CN" dirty="0"/>
          </a:p>
          <a:p>
            <a:pPr>
              <a:buFont typeface="Wingdings" pitchFamily="2" charset="2"/>
              <a:buChar char="Ø"/>
            </a:pPr>
            <a:r>
              <a:rPr lang="zh-CN" altLang="en-US" dirty="0"/>
              <a:t>元件选型</a:t>
            </a:r>
            <a:endParaRPr lang="en-US" altLang="zh-CN" dirty="0"/>
          </a:p>
          <a:p>
            <a:pPr>
              <a:buFont typeface="Wingdings" pitchFamily="2" charset="2"/>
              <a:buChar char="Ø"/>
            </a:pPr>
            <a:r>
              <a:rPr lang="zh-CN" altLang="en-US" dirty="0"/>
              <a:t>元件安装</a:t>
            </a:r>
            <a:endParaRPr lang="en-US" altLang="zh-CN" dirty="0"/>
          </a:p>
          <a:p>
            <a:pPr>
              <a:buFont typeface="Wingdings" pitchFamily="2" charset="2"/>
              <a:buChar char="Ø"/>
            </a:pPr>
            <a:r>
              <a:rPr lang="zh-CN" altLang="en-US" dirty="0"/>
              <a:t>回路连接</a:t>
            </a:r>
            <a:endParaRPr lang="en-US" altLang="zh-CN" dirty="0"/>
          </a:p>
          <a:p>
            <a:pPr>
              <a:buFont typeface="Wingdings" pitchFamily="2" charset="2"/>
              <a:buChar char="Ø"/>
            </a:pPr>
            <a:r>
              <a:rPr lang="zh-CN" altLang="en-US" dirty="0"/>
              <a:t>回路调试</a:t>
            </a:r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F8F0B30E-87BF-39D2-C627-502166CE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液压回路装调仿真操作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E8AD84D-98E1-1916-A53D-7B6004F7D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69" y="1559643"/>
            <a:ext cx="3508780" cy="25754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F2727F3-F772-544C-0C6E-4CB189E7FC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91" y="3096415"/>
            <a:ext cx="5808168" cy="24292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78EDF-F4DF-9F10-CFAE-5B62B4B92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860132B-D972-29B3-294F-154D86F00B67}"/>
              </a:ext>
            </a:extLst>
          </p:cNvPr>
          <p:cNvSpPr txBox="1"/>
          <p:nvPr/>
        </p:nvSpPr>
        <p:spPr>
          <a:xfrm>
            <a:off x="719900" y="1650025"/>
            <a:ext cx="7848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b="1" dirty="0"/>
              <a:t>元件选型：</a:t>
            </a:r>
            <a:r>
              <a:rPr lang="zh-CN" altLang="en-US" dirty="0"/>
              <a:t>根据液压回路图及任务要求说明选择仿真窗口中所缺元器件</a:t>
            </a:r>
            <a:endParaRPr lang="en-US" alt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C6F5BAE-BAD8-45A3-4F25-E517B132B21F}"/>
              </a:ext>
            </a:extLst>
          </p:cNvPr>
          <p:cNvSpPr txBox="1"/>
          <p:nvPr/>
        </p:nvSpPr>
        <p:spPr>
          <a:xfrm>
            <a:off x="719899" y="2209164"/>
            <a:ext cx="7848545" cy="95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b="1" dirty="0"/>
              <a:t>元件安装：</a:t>
            </a:r>
            <a:r>
              <a:rPr lang="zh-CN" altLang="en-US" dirty="0"/>
              <a:t>元器件领取后可安装至仿真窗口中</a:t>
            </a:r>
            <a:endParaRPr lang="en-US" altLang="zh-CN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41F6DD7-99F0-6B39-CDB7-CE008E9F4110}"/>
              </a:ext>
            </a:extLst>
          </p:cNvPr>
          <p:cNvSpPr txBox="1"/>
          <p:nvPr/>
        </p:nvSpPr>
        <p:spPr>
          <a:xfrm>
            <a:off x="719899" y="2669874"/>
            <a:ext cx="8208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注：</a:t>
            </a:r>
            <a:r>
              <a:rPr lang="zh-CN" altLang="en-US" dirty="0">
                <a:solidFill>
                  <a:srgbClr val="FF0000"/>
                </a:solidFill>
              </a:rPr>
              <a:t>根据任务安装要求，元器件需根据回路图上名称讲元器件名称正确。</a:t>
            </a:r>
          </a:p>
        </p:txBody>
      </p:sp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82F0BD7A-0198-86DB-0408-3E83472EE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液压回路装调仿真操作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73D20AA-1BBC-10BA-9B40-125FCE7BB94B}"/>
              </a:ext>
            </a:extLst>
          </p:cNvPr>
          <p:cNvGrpSpPr/>
          <p:nvPr/>
        </p:nvGrpSpPr>
        <p:grpSpPr>
          <a:xfrm>
            <a:off x="367633" y="3241216"/>
            <a:ext cx="8853766" cy="3098199"/>
            <a:chOff x="367633" y="3241216"/>
            <a:chExt cx="8853766" cy="309819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E53A4AA-6718-9047-B96E-BCD7FBE40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33" y="3312765"/>
              <a:ext cx="3520488" cy="295509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7FDE79-9AB7-F691-76CA-736638495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151" y="3241216"/>
              <a:ext cx="4901248" cy="309819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BAFFEB-3829-50D9-FE67-03DA793F575F}"/>
                </a:ext>
              </a:extLst>
            </p:cNvPr>
            <p:cNvSpPr/>
            <p:nvPr/>
          </p:nvSpPr>
          <p:spPr>
            <a:xfrm>
              <a:off x="702919" y="4780220"/>
              <a:ext cx="953047" cy="2603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F2931A0-13E9-170E-017C-23B9D8BC89C5}"/>
                </a:ext>
              </a:extLst>
            </p:cNvPr>
            <p:cNvSpPr/>
            <p:nvPr/>
          </p:nvSpPr>
          <p:spPr>
            <a:xfrm>
              <a:off x="4347660" y="4790314"/>
              <a:ext cx="548531" cy="2603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8013E33-EE20-199D-1B4F-E125A45CD675}"/>
                </a:ext>
              </a:extLst>
            </p:cNvPr>
            <p:cNvSpPr/>
            <p:nvPr/>
          </p:nvSpPr>
          <p:spPr>
            <a:xfrm>
              <a:off x="2935074" y="4330359"/>
              <a:ext cx="953047" cy="449861"/>
            </a:xfrm>
            <a:prstGeom prst="rect">
              <a:avLst/>
            </a:prstGeom>
            <a:noFill/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000099"/>
                  </a:solidFill>
                </a:ln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A008626F-44B9-B1F1-BFAF-F2ABBCE8548F}"/>
                </a:ext>
              </a:extLst>
            </p:cNvPr>
            <p:cNvSpPr/>
            <p:nvPr/>
          </p:nvSpPr>
          <p:spPr>
            <a:xfrm>
              <a:off x="7911807" y="5040549"/>
              <a:ext cx="656637" cy="260329"/>
            </a:xfrm>
            <a:prstGeom prst="rect">
              <a:avLst/>
            </a:prstGeom>
            <a:noFill/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000099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209529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BBC9D-9A43-91E9-9DBB-C9E9B340A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9A8FF485-4C74-97D6-9A4A-EA3D596E7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8637"/>
            <a:ext cx="8164864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液压回路装调仿真操作</a:t>
            </a:r>
            <a:endParaRPr kumimoji="0" lang="zh-CN" altLang="en-US" sz="1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E5BFC71-A61B-33E7-6B2D-9435D33420D1}"/>
              </a:ext>
            </a:extLst>
          </p:cNvPr>
          <p:cNvSpPr txBox="1"/>
          <p:nvPr/>
        </p:nvSpPr>
        <p:spPr>
          <a:xfrm>
            <a:off x="731266" y="1588772"/>
            <a:ext cx="7848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b="1" dirty="0"/>
              <a:t>液压回路连接：</a:t>
            </a:r>
            <a:r>
              <a:rPr lang="zh-CN" altLang="en-US" dirty="0"/>
              <a:t>根据液压回路图用液压管道连接。</a:t>
            </a:r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4A04ADA-E302-EB7F-E64B-CEA6C469F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21" y="2369047"/>
            <a:ext cx="2867425" cy="3839111"/>
          </a:xfrm>
          <a:prstGeom prst="rect">
            <a:avLst/>
          </a:prstGeom>
          <a:ln>
            <a:solidFill>
              <a:srgbClr val="0066CC"/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17A350C-9A8B-DDF1-0309-8C995DC33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46" y="2369047"/>
            <a:ext cx="3528245" cy="3756083"/>
          </a:xfrm>
          <a:prstGeom prst="rect">
            <a:avLst/>
          </a:prstGeom>
          <a:ln>
            <a:solidFill>
              <a:srgbClr val="0066CC"/>
            </a:solidFill>
          </a:ln>
        </p:spPr>
      </p:pic>
    </p:spTree>
    <p:extLst>
      <p:ext uri="{BB962C8B-B14F-4D97-AF65-F5344CB8AC3E}">
        <p14:creationId xmlns:p14="http://schemas.microsoft.com/office/powerpoint/2010/main" val="75265571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1120</Words>
  <Application>Microsoft Office PowerPoint</Application>
  <PresentationFormat>自定义</PresentationFormat>
  <Paragraphs>137</Paragraphs>
  <Slides>23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黑体</vt:lpstr>
      <vt:lpstr>隶书</vt:lpstr>
      <vt:lpstr>微软雅黑</vt:lpstr>
      <vt:lpstr>Arial</vt:lpstr>
      <vt:lpstr>Calibri</vt:lpstr>
      <vt:lpstr>Wingdings</vt:lpstr>
      <vt:lpstr>默认设计模板</vt:lpstr>
      <vt:lpstr>1_默认设计模板</vt:lpstr>
      <vt:lpstr>PowerPoint 演示文稿</vt:lpstr>
      <vt:lpstr>PowerPoint 演示文稿</vt:lpstr>
      <vt:lpstr>在线实训平台简介  →游览器仿真        </vt:lpstr>
      <vt:lpstr>在线实训平台简介  →游览器仿真        </vt:lpstr>
      <vt:lpstr>PowerPoint 演示文稿</vt:lpstr>
      <vt:lpstr>在线实训平台简介  →游览器仿真        </vt:lpstr>
      <vt:lpstr>液压回路装调仿真操作</vt:lpstr>
      <vt:lpstr>液压回路装调仿真操作</vt:lpstr>
      <vt:lpstr>液压回路装调仿真操作</vt:lpstr>
      <vt:lpstr>液压回路装调仿真操作</vt:lpstr>
      <vt:lpstr>液压回路装调仿真操作</vt:lpstr>
      <vt:lpstr>自动评分细则及扣分项说明</vt:lpstr>
      <vt:lpstr>自动评分细则及扣分项说明</vt:lpstr>
      <vt:lpstr>自动评分细则及扣分项说明</vt:lpstr>
      <vt:lpstr>仿真中的特殊元器件使用说明及注意事项</vt:lpstr>
      <vt:lpstr>仿真中的特殊元器件使用说明及注意事项</vt:lpstr>
      <vt:lpstr>仿真中的特殊元器件使用说明及注意事项</vt:lpstr>
      <vt:lpstr>气动回路装调仿真操作</vt:lpstr>
      <vt:lpstr>气动回路装调仿真操作</vt:lpstr>
      <vt:lpstr>气动回路装调仿真操作</vt:lpstr>
      <vt:lpstr>气动回路装调仿真操作</vt:lpstr>
      <vt:lpstr>交流及答疑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理念</dc:title>
  <dc:creator>zhu</dc:creator>
  <cp:lastModifiedBy>进 于</cp:lastModifiedBy>
  <cp:revision>666</cp:revision>
  <dcterms:created xsi:type="dcterms:W3CDTF">2014-02-06T07:02:00Z</dcterms:created>
  <dcterms:modified xsi:type="dcterms:W3CDTF">2024-10-24T03:31:39Z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2052-11.1.0.10361</vt:lpwstr>
  </property>
  <property fmtid="{D5CDD505-2E9C-101B-9397-08002B2CF9AE}" pid="3" name="ICV">
    <vt:lpwstr>D6F28EB1C51F47129F32128464E2FD57</vt:lpwstr>
  </property>
</Properties>
</file>