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664" r:id="rId3"/>
    <p:sldId id="509" r:id="rId4"/>
    <p:sldId id="597" r:id="rId5"/>
    <p:sldId id="647" r:id="rId6"/>
    <p:sldId id="630" r:id="rId7"/>
    <p:sldId id="600" r:id="rId8"/>
    <p:sldId id="611" r:id="rId9"/>
    <p:sldId id="649" r:id="rId10"/>
    <p:sldId id="650" r:id="rId11"/>
    <p:sldId id="651" r:id="rId12"/>
    <p:sldId id="663" r:id="rId13"/>
    <p:sldId id="653" r:id="rId14"/>
    <p:sldId id="654" r:id="rId15"/>
    <p:sldId id="655" r:id="rId16"/>
    <p:sldId id="656" r:id="rId17"/>
    <p:sldId id="657" r:id="rId18"/>
    <p:sldId id="658" r:id="rId19"/>
    <p:sldId id="298" r:id="rId20"/>
  </p:sldIdLst>
  <p:sldSz cx="9504363" cy="72009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5A412B-2A3E-45F2-94BD-9B2DD1BD5BE9}">
          <p14:sldIdLst>
            <p14:sldId id="664"/>
            <p14:sldId id="509"/>
            <p14:sldId id="597"/>
            <p14:sldId id="647"/>
            <p14:sldId id="630"/>
            <p14:sldId id="600"/>
            <p14:sldId id="611"/>
            <p14:sldId id="649"/>
            <p14:sldId id="650"/>
            <p14:sldId id="651"/>
            <p14:sldId id="663"/>
            <p14:sldId id="653"/>
            <p14:sldId id="654"/>
            <p14:sldId id="655"/>
            <p14:sldId id="656"/>
            <p14:sldId id="657"/>
            <p14:sldId id="658"/>
          </p14:sldIdLst>
        </p14:section>
        <p14:section name="无标题节" id="{9955120C-9E50-4AF2-BEB9-ACBA877BBA31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  <a:srgbClr val="FF9900"/>
    <a:srgbClr val="66FF99"/>
    <a:srgbClr val="6600FF"/>
    <a:srgbClr val="FF0000"/>
    <a:srgbClr val="FF6600"/>
    <a:srgbClr val="99CCFF"/>
    <a:srgbClr val="A0D1D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38"/>
  </p:normalViewPr>
  <p:slideViewPr>
    <p:cSldViewPr showGuides="1">
      <p:cViewPr varScale="1">
        <p:scale>
          <a:sx n="113" d="100"/>
          <a:sy n="113" d="100"/>
        </p:scale>
        <p:origin x="1310" y="101"/>
      </p:cViewPr>
      <p:guideLst>
        <p:guide orient="horz" pos="2268"/>
        <p:guide pos="2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111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ulin-soft.com:8046/log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/>
          <p:nvPr/>
        </p:nvSpPr>
        <p:spPr>
          <a:xfrm>
            <a:off x="5184211" y="5832605"/>
            <a:ext cx="3888122" cy="86406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</a:p>
        </p:txBody>
      </p:sp>
      <p:sp>
        <p:nvSpPr>
          <p:cNvPr id="2052" name="Text Box 4"/>
          <p:cNvSpPr txBox="1"/>
          <p:nvPr/>
        </p:nvSpPr>
        <p:spPr>
          <a:xfrm>
            <a:off x="2688186" y="1535920"/>
            <a:ext cx="6696465" cy="1943039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ea typeface="隶书" panose="02010509060101010101" pitchFamily="49" charset="-122"/>
              </a:rPr>
              <a:t>在线仿真应用培训</a:t>
            </a:r>
            <a:endParaRPr lang="en-US" altLang="zh-CN" sz="4800" b="1" dirty="0" smtClean="0">
              <a:ea typeface="隶书" panose="020105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ea typeface="隶书" panose="02010509060101010101" pitchFamily="49" charset="-122"/>
              </a:rPr>
              <a:t>机床</a:t>
            </a:r>
            <a:r>
              <a:rPr lang="zh-CN" altLang="en-US" sz="4800" b="1" dirty="0" smtClean="0">
                <a:ea typeface="隶书" panose="02010509060101010101" pitchFamily="49" charset="-122"/>
              </a:rPr>
              <a:t>电气</a:t>
            </a:r>
            <a:endParaRPr lang="zh-CN" altLang="en-US" sz="4800" b="1" dirty="0"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3604" y="4182838"/>
            <a:ext cx="525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培训时间：</a:t>
            </a:r>
            <a:r>
              <a:rPr lang="en-US" altLang="zh-CN" sz="2000" dirty="0" smtClean="0"/>
              <a:t>2024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 smtClean="0"/>
              <a:t>29</a:t>
            </a:r>
            <a:r>
              <a:rPr lang="zh-CN" altLang="en-US" sz="2000" dirty="0" smtClean="0"/>
              <a:t>日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19:00</a:t>
            </a:r>
            <a:r>
              <a:rPr lang="zh-CN" altLang="en-US" sz="2000" dirty="0" smtClean="0">
                <a:solidFill>
                  <a:srgbClr val="FF0000"/>
                </a:solidFill>
              </a:rPr>
              <a:t>开始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070607"/>
            <a:ext cx="34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欢迎入群，便于后期技术服务</a:t>
            </a:r>
            <a:endParaRPr lang="en-US" altLang="zh-CN" b="1" dirty="0">
              <a:solidFill>
                <a:srgbClr val="00B0F0"/>
              </a:solidFill>
            </a:endParaRPr>
          </a:p>
          <a:p>
            <a:pPr algn="ctr"/>
            <a:r>
              <a:rPr lang="zh-CN" altLang="en-US" b="1" dirty="0">
                <a:solidFill>
                  <a:srgbClr val="00B0F0"/>
                </a:solidFill>
              </a:rPr>
              <a:t>进群后请一定要备注 </a:t>
            </a:r>
            <a:r>
              <a:rPr lang="zh-CN" altLang="en-US" b="1" dirty="0">
                <a:solidFill>
                  <a:srgbClr val="FF0000"/>
                </a:solidFill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姓名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0"/>
            <a:ext cx="9504363" cy="1080275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11956" y="216215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472231" y="216215"/>
            <a:ext cx="316822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pic>
        <p:nvPicPr>
          <p:cNvPr id="13" name="Picture 18" descr="未命名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6" y="46038"/>
            <a:ext cx="854109" cy="9711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3" y="1493811"/>
            <a:ext cx="3089374" cy="46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9900" y="1650025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电路测量：</a:t>
            </a:r>
            <a:r>
              <a:rPr lang="zh-CN" altLang="en-US" dirty="0"/>
              <a:t>万用表测电压、电阻，钳形电流表测电流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719899" y="2209164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通电试车：</a:t>
            </a:r>
            <a:r>
              <a:rPr lang="zh-CN" altLang="en-US" dirty="0"/>
              <a:t>根据现场施工</a:t>
            </a:r>
            <a:r>
              <a:rPr lang="en-US" altLang="zh-CN" dirty="0"/>
              <a:t>/</a:t>
            </a:r>
            <a:r>
              <a:rPr lang="zh-CN" altLang="en-US" dirty="0"/>
              <a:t>通电试车的具体调试步骤要求完成试车操作。</a:t>
            </a:r>
            <a:endParaRPr lang="en-US" altLang="zh-CN" dirty="0"/>
          </a:p>
        </p:txBody>
      </p:sp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机床控制线路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0151" y="3393773"/>
            <a:ext cx="1296090" cy="2066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8665" y="4437739"/>
            <a:ext cx="784854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清场断电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填写实验报告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/>
              <a:t>保存提交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9900"/>
                </a:solidFill>
              </a:rPr>
              <a:t>提交后系统自动评分，学生和教师均可查看评分结果及明细。</a:t>
            </a:r>
            <a:endParaRPr lang="en-US" altLang="zh-CN" dirty="0">
              <a:solidFill>
                <a:srgbClr val="FF99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1" y="3019724"/>
            <a:ext cx="8164358" cy="891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9900" y="1650025"/>
            <a:ext cx="78485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为了更容易上手，简化了机床的操作面板，省去了绝大部分的机械操作手柄，让学生更直观的</a:t>
            </a:r>
            <a:endParaRPr lang="en-US" altLang="zh-CN" b="1" dirty="0"/>
          </a:p>
        </p:txBody>
      </p:sp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机床如何操作？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28060" y="2592070"/>
            <a:ext cx="1363345" cy="4213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5945" y="2592070"/>
            <a:ext cx="1757680" cy="4211955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376170" y="4464050"/>
            <a:ext cx="1151890" cy="2165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67305" y="4104005"/>
            <a:ext cx="316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简化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663825"/>
            <a:ext cx="3696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例如主轴启动的操作：</a:t>
            </a:r>
          </a:p>
          <a:p>
            <a:r>
              <a:rPr lang="zh-CN" altLang="en-US"/>
              <a:t>简化后的面板只需要打开电源开关，按下启动按钮后，电动机转动即可带动模型上的主轴工作。</a:t>
            </a:r>
          </a:p>
          <a:p>
            <a:r>
              <a:rPr lang="zh-CN" altLang="en-US"/>
              <a:t>简化前的面板则还需要搬动机械离合器手柄才能让主轴转动</a:t>
            </a:r>
          </a:p>
        </p:txBody>
      </p:sp>
      <p:sp>
        <p:nvSpPr>
          <p:cNvPr id="12" name="矩形 11"/>
          <p:cNvSpPr/>
          <p:nvPr/>
        </p:nvSpPr>
        <p:spPr>
          <a:xfrm>
            <a:off x="591185" y="4248150"/>
            <a:ext cx="1713230" cy="14338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357755" y="5112385"/>
            <a:ext cx="3330575" cy="9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52465" y="4946015"/>
            <a:ext cx="2600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加工相关的手柄去除</a:t>
            </a:r>
          </a:p>
        </p:txBody>
      </p:sp>
      <p:sp>
        <p:nvSpPr>
          <p:cNvPr id="15" name="矩形 14"/>
          <p:cNvSpPr/>
          <p:nvPr/>
        </p:nvSpPr>
        <p:spPr>
          <a:xfrm>
            <a:off x="1440180" y="3672205"/>
            <a:ext cx="864235" cy="57594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3527425" y="6120130"/>
            <a:ext cx="1297305" cy="68389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318385" y="4057650"/>
            <a:ext cx="3225800" cy="17024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6" idx="3"/>
          </p:cNvCxnSpPr>
          <p:nvPr/>
        </p:nvCxnSpPr>
        <p:spPr>
          <a:xfrm flipV="1">
            <a:off x="4824730" y="6048375"/>
            <a:ext cx="719455" cy="4140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688330" y="5751830"/>
            <a:ext cx="2600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保留了和运动形式相关部分手柄，让学生有更直观的了解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1728320"/>
            <a:ext cx="482917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导线连接的评分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91906" y="2376365"/>
            <a:ext cx="8280575" cy="272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正确安装接线图和接线操作要求的得分。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/>
              <a:t>未按照接线图</a:t>
            </a:r>
            <a:r>
              <a:rPr lang="zh-CN" altLang="en-US" dirty="0"/>
              <a:t>示意接线的导线不得分。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主回路导线未按颜色要求的导线不得分。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有任务要求完成接线以为的多余导线，给予扣分（</a:t>
            </a:r>
            <a:r>
              <a:rPr lang="en-US" altLang="zh-CN" dirty="0"/>
              <a:t>-2/</a:t>
            </a:r>
            <a:r>
              <a:rPr lang="zh-CN" altLang="en-US" dirty="0"/>
              <a:t>每根）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1728320"/>
            <a:ext cx="482917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电路测量及通电试车扣分项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91906" y="2376365"/>
            <a:ext cx="82805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万用表烧毁，给予扣分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电动机缺相抖动，给予扣分。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电动机</a:t>
            </a:r>
            <a:r>
              <a:rPr lang="zh-CN" altLang="en-US" dirty="0"/>
              <a:t>缺相抖动，未及时断电导致电动机烧毁的，追加扣分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断路器跳闸，给予扣分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熔断器熔断，给予扣分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电路调试完成后，未断开断路器提交任务的。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注：需在按“停止仿真”按钮前断开断路器，停止仿真后再断开断路器无效。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1" y="1440300"/>
            <a:ext cx="7516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/>
              <a:t>热继电器</a:t>
            </a:r>
            <a:endParaRPr lang="en-US" altLang="zh-CN" b="1" dirty="0"/>
          </a:p>
          <a:p>
            <a:r>
              <a:rPr lang="zh-CN" altLang="en-US" dirty="0"/>
              <a:t>热继电器因过载和断相保护使辅助触点断开切断电路后，需按手动复位按钮使其复位后才能进行再次运行。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" y="2760670"/>
            <a:ext cx="2676899" cy="167663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2160001" y="2688665"/>
            <a:ext cx="1080075" cy="36002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71981" y="2976685"/>
            <a:ext cx="288020" cy="3600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40076" y="2466288"/>
            <a:ext cx="4752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手动复位按钮：鼠标光标移至按钮处，点击鼠标左键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3368" y="4641164"/>
            <a:ext cx="42488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倒顺开关操作</a:t>
            </a:r>
            <a:endParaRPr lang="en-US" altLang="zh-CN" b="1" dirty="0"/>
          </a:p>
          <a:p>
            <a:r>
              <a:rPr lang="zh-CN" altLang="en-US" dirty="0"/>
              <a:t>鼠标光标移至倒顺开关上“倒”字，点击鼠标左键，倒顺开关拨至“倒”位置；</a:t>
            </a:r>
            <a:endParaRPr lang="en-US" altLang="zh-CN" dirty="0"/>
          </a:p>
          <a:p>
            <a:r>
              <a:rPr lang="zh-CN" altLang="en-US" dirty="0"/>
              <a:t>同理鼠标光标移至倒顺开关上的“停”或“顺”字，点击鼠标左键，倒顺开关拨至“停”或“顺”的位置；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2" y="4641164"/>
            <a:ext cx="2534004" cy="1781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7896" y="2084025"/>
            <a:ext cx="1767840" cy="2781300"/>
          </a:xfrm>
          <a:prstGeom prst="rect">
            <a:avLst/>
          </a:prstGeom>
        </p:spPr>
      </p:pic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182" y="1559470"/>
            <a:ext cx="3888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en-US" b="1" dirty="0"/>
              <a:t>时间继电器延时时间设定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857366" y="3731540"/>
            <a:ext cx="2846056" cy="484436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79926" y="3888470"/>
            <a:ext cx="774054" cy="6550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03422" y="3421822"/>
            <a:ext cx="313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鼠标</a:t>
            </a:r>
            <a:r>
              <a:rPr lang="zh-CN" altLang="en-US" sz="1400" dirty="0">
                <a:solidFill>
                  <a:srgbClr val="FF0000"/>
                </a:solidFill>
              </a:rPr>
              <a:t>光标移</a:t>
            </a:r>
            <a:r>
              <a:rPr lang="zh-CN" altLang="en-US" sz="1400" dirty="0" smtClean="0">
                <a:solidFill>
                  <a:srgbClr val="FF0000"/>
                </a:solidFill>
              </a:rPr>
              <a:t>至</a:t>
            </a:r>
            <a:r>
              <a:rPr lang="en-US" altLang="zh-CN" sz="1400" dirty="0" smtClean="0">
                <a:solidFill>
                  <a:srgbClr val="FF0000"/>
                </a:solidFill>
              </a:rPr>
              <a:t>+</a:t>
            </a:r>
            <a:r>
              <a:rPr lang="zh-CN" altLang="en-US" sz="1400" dirty="0" smtClean="0">
                <a:solidFill>
                  <a:srgbClr val="FF0000"/>
                </a:solidFill>
              </a:rPr>
              <a:t>和</a:t>
            </a:r>
            <a:r>
              <a:rPr lang="en-US" altLang="zh-CN" sz="1400" dirty="0" smtClean="0">
                <a:solidFill>
                  <a:srgbClr val="FF0000"/>
                </a:solidFill>
              </a:rPr>
              <a:t>-</a:t>
            </a:r>
            <a:r>
              <a:rPr lang="zh-CN" altLang="en-US" sz="1400" dirty="0" smtClean="0">
                <a:solidFill>
                  <a:srgbClr val="FF0000"/>
                </a:solidFill>
              </a:rPr>
              <a:t>，点击即可修改数值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892" y="1453251"/>
            <a:ext cx="7732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smtClean="0"/>
              <a:t>4.</a:t>
            </a:r>
            <a:r>
              <a:rPr lang="zh-CN" altLang="en-US" b="1" dirty="0"/>
              <a:t>速度继电器的接线</a:t>
            </a:r>
            <a:endParaRPr lang="en-US" altLang="zh-CN" b="1" dirty="0"/>
          </a:p>
          <a:p>
            <a:r>
              <a:rPr lang="zh-CN" altLang="en-US" dirty="0"/>
              <a:t>电动机正转到达一定转速时，①、②、③端子动作。</a:t>
            </a:r>
            <a:endParaRPr lang="en-US" altLang="zh-CN" dirty="0"/>
          </a:p>
          <a:p>
            <a:r>
              <a:rPr lang="zh-CN" altLang="en-US" dirty="0"/>
              <a:t>电动机反转到达一定转速时，④、⑤、⑥端子动作。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6" y="2892480"/>
            <a:ext cx="2819923" cy="2532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18" y="2971718"/>
            <a:ext cx="2312797" cy="24000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4" y="2592380"/>
            <a:ext cx="2724530" cy="295316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27972" y="3420437"/>
            <a:ext cx="432030" cy="7560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44110" y="4171755"/>
            <a:ext cx="2088145" cy="1156816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27972" y="4179742"/>
            <a:ext cx="432030" cy="756053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44111" y="3024410"/>
            <a:ext cx="2088144" cy="11330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12331" y="4105620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7140727" y="4640915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768321" y="3280809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8251026" y="3281771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035011" y="4187642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7817361" y="4640915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交流及答疑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5" name="TextBox 26"/>
          <p:cNvSpPr txBox="1"/>
          <p:nvPr/>
        </p:nvSpPr>
        <p:spPr>
          <a:xfrm>
            <a:off x="4824186" y="2567155"/>
            <a:ext cx="3008804" cy="32316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       欢迎各位老师入群，在群里全国各院校的老师可以在虚拟仿真使用上交流心得、教学方法等，同时公司工程师也会及时对技术问题和使用问题进行答疑。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" y="1440300"/>
            <a:ext cx="3600250" cy="53661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3745" y="1584310"/>
            <a:ext cx="875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在线虚拟仿真实训平台简介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906" y="3714750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自动评分细则和各类扣分项说明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753745" y="2664385"/>
            <a:ext cx="828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机床控制线路装调仿真操作</a:t>
            </a: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1906" y="4765115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仿真中特殊元器件的使用说明</a:t>
            </a:r>
            <a:endParaRPr lang="zh-CN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936" y="1684043"/>
            <a:ext cx="820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进入方式：</a:t>
            </a:r>
            <a:endParaRPr lang="en-US" altLang="zh-CN" b="1" dirty="0"/>
          </a:p>
          <a:p>
            <a:r>
              <a:rPr lang="zh-CN" altLang="en-US" dirty="0"/>
              <a:t>①输入网址：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https://shulin-soft.com:8046/login.html</a:t>
            </a:r>
            <a:endParaRPr lang="en-US" altLang="zh-CN" dirty="0"/>
          </a:p>
          <a:p>
            <a:r>
              <a:rPr lang="zh-CN" altLang="en-US" dirty="0"/>
              <a:t>②输入账号密码登录：</a:t>
            </a:r>
          </a:p>
        </p:txBody>
      </p:sp>
      <p:sp>
        <p:nvSpPr>
          <p:cNvPr id="16" name="矩形 15"/>
          <p:cNvSpPr/>
          <p:nvPr/>
        </p:nvSpPr>
        <p:spPr>
          <a:xfrm>
            <a:off x="434936" y="5832605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推荐使用浏览器： 火狐、</a:t>
            </a:r>
            <a:r>
              <a:rPr lang="en-US" altLang="zh-CN" b="1" dirty="0"/>
              <a:t>Chrome</a:t>
            </a:r>
            <a:r>
              <a:rPr lang="zh-CN" altLang="en-US" b="1" dirty="0"/>
              <a:t>、</a:t>
            </a:r>
            <a:r>
              <a:rPr lang="en-US" altLang="zh-CN" b="1" dirty="0"/>
              <a:t>Edge </a:t>
            </a:r>
            <a:r>
              <a:rPr lang="zh-CN" altLang="en-US" b="1" dirty="0"/>
              <a:t>浏览器</a:t>
            </a:r>
            <a:endParaRPr lang="en-US" altLang="zh-CN" b="1" dirty="0"/>
          </a:p>
        </p:txBody>
      </p:sp>
      <p:pic>
        <p:nvPicPr>
          <p:cNvPr id="4" name="图片 3" descr="Image0038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91" y="2718493"/>
            <a:ext cx="5615513" cy="2810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2206" y="2934508"/>
            <a:ext cx="864060" cy="42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age00389.bmp"/>
          <p:cNvPicPr>
            <a:picLocks noChangeAspect="1"/>
          </p:cNvPicPr>
          <p:nvPr/>
        </p:nvPicPr>
        <p:blipFill>
          <a:blip r:embed="rId5" cstate="print"/>
          <a:srcRect l="53071" t="28108"/>
          <a:stretch>
            <a:fillRect/>
          </a:stretch>
        </p:blipFill>
        <p:spPr>
          <a:xfrm>
            <a:off x="6408296" y="2790497"/>
            <a:ext cx="2880200" cy="2468535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连接符 13"/>
          <p:cNvCxnSpPr>
            <a:endCxn id="5" idx="3"/>
          </p:cNvCxnSpPr>
          <p:nvPr/>
        </p:nvCxnSpPr>
        <p:spPr>
          <a:xfrm flipH="1">
            <a:off x="5976266" y="2864430"/>
            <a:ext cx="504035" cy="28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08296" y="5669052"/>
            <a:ext cx="3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教师账号：</a:t>
            </a:r>
            <a:r>
              <a:rPr lang="en-US" altLang="zh-CN" b="1" dirty="0"/>
              <a:t>5</a:t>
            </a:r>
            <a:r>
              <a:rPr lang="zh-CN" altLang="en-US" b="1" dirty="0"/>
              <a:t>位</a:t>
            </a:r>
          </a:p>
          <a:p>
            <a:r>
              <a:rPr lang="zh-CN" altLang="en-US" dirty="0"/>
              <a:t>学生账号：</a:t>
            </a:r>
            <a:r>
              <a:rPr lang="zh-CN" altLang="en-US" b="1" dirty="0"/>
              <a:t>教师登陆后设定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916" y="1512305"/>
            <a:ext cx="698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注：仿真平台因细节改进和缺陷修改，将不时更新；如遇使用异常，可清一下历史记录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23936" y="2304360"/>
            <a:ext cx="7200500" cy="4474860"/>
            <a:chOff x="503886" y="2088345"/>
            <a:chExt cx="7660745" cy="46908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rcRect l="79715" b="49673"/>
            <a:stretch>
              <a:fillRect/>
            </a:stretch>
          </p:blipFill>
          <p:spPr>
            <a:xfrm>
              <a:off x="503886" y="2160350"/>
              <a:ext cx="3115310" cy="43478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131" y="2088345"/>
              <a:ext cx="3038475" cy="21634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231" y="4320500"/>
              <a:ext cx="2692400" cy="2458720"/>
            </a:xfrm>
            <a:prstGeom prst="rect">
              <a:avLst/>
            </a:prstGeom>
            <a:ln w="12700" cap="sq">
              <a:solidFill>
                <a:srgbClr val="0066CC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583961" y="3608840"/>
              <a:ext cx="864060" cy="279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>
              <a:off x="2448021" y="3748655"/>
              <a:ext cx="1584110" cy="6781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752181" y="4032480"/>
              <a:ext cx="720050" cy="86406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403225" y="652463"/>
            <a:ext cx="8553450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浏览器仿真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3225" y="2047822"/>
            <a:ext cx="8784610" cy="2800680"/>
            <a:chOff x="647896" y="1871015"/>
            <a:chExt cx="8784610" cy="3727705"/>
          </a:xfrm>
        </p:grpSpPr>
        <p:sp>
          <p:nvSpPr>
            <p:cNvPr id="5" name="文本框 4"/>
            <p:cNvSpPr txBox="1"/>
            <p:nvPr/>
          </p:nvSpPr>
          <p:spPr>
            <a:xfrm>
              <a:off x="1079926" y="2448370"/>
              <a:ext cx="4104285" cy="315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学生账号密码管理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预览各课程实训任务内容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创建实训课程</a:t>
              </a:r>
              <a:endParaRPr lang="en-US" altLang="zh-CN" sz="2400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实训学生管理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实训任务管理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成绩结果查看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成绩导出</a:t>
              </a:r>
              <a:endParaRPr lang="en-US" altLang="zh-CN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7896" y="1925150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教师账号登录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28221" y="2394235"/>
              <a:ext cx="4104285" cy="158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完成实训任务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查看实训任务完成</a:t>
              </a:r>
              <a:endParaRPr lang="en-US" altLang="zh-CN" sz="2400" dirty="0"/>
            </a:p>
            <a:p>
              <a:pPr>
                <a:lnSpc>
                  <a:spcPct val="140000"/>
                </a:lnSpc>
              </a:pPr>
              <a:r>
                <a:rPr lang="en-US" altLang="zh-CN" sz="2400" dirty="0"/>
                <a:t>    </a:t>
              </a:r>
              <a:r>
                <a:rPr lang="zh-CN" altLang="en-US" sz="2400" dirty="0"/>
                <a:t>进度及成绩</a:t>
              </a:r>
              <a:endParaRPr lang="en-US" altLang="zh-CN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96191" y="1871015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学生账号登录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浏览器仿真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575891" y="5441819"/>
            <a:ext cx="37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③点击下载往期培训视频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900" y="1800325"/>
            <a:ext cx="74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在线实训平台管理功能详细讲解内容（观看往期培训视频）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402225" y="2221628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①进入公司官网：</a:t>
            </a:r>
            <a:r>
              <a:rPr lang="en-US" altLang="zh-CN" dirty="0">
                <a:solidFill>
                  <a:srgbClr val="FF0000"/>
                </a:solidFill>
              </a:rPr>
              <a:t>https://www.shulin-soft.com/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402224" y="2701807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②进入“软件下载”页面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1" y="3307776"/>
            <a:ext cx="5426237" cy="1563315"/>
          </a:xfrm>
          <a:prstGeom prst="rect">
            <a:avLst/>
          </a:prstGeom>
        </p:spPr>
      </p:pic>
      <p:cxnSp>
        <p:nvCxnSpPr>
          <p:cNvPr id="17" name="直接连接符 16"/>
          <p:cNvCxnSpPr>
            <a:stCxn id="19" idx="0"/>
          </p:cNvCxnSpPr>
          <p:nvPr/>
        </p:nvCxnSpPr>
        <p:spPr>
          <a:xfrm flipH="1" flipV="1">
            <a:off x="3110065" y="2986081"/>
            <a:ext cx="1325284" cy="32169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221146" y="3307776"/>
            <a:ext cx="428405" cy="25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73" y="3020946"/>
            <a:ext cx="3489318" cy="2886226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H="1">
            <a:off x="3024061" y="4871091"/>
            <a:ext cx="3032511" cy="5707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110065" y="5392823"/>
            <a:ext cx="2946507" cy="4899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079926" y="4212306"/>
            <a:ext cx="2499246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仿真操作内容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线路连接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线路测量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通电试车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机床操作</a:t>
            </a:r>
            <a:endParaRPr lang="en-US" altLang="zh-CN" dirty="0"/>
          </a:p>
          <a:p>
            <a:pPr indent="457200"/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机床控制线路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5" y="1569862"/>
            <a:ext cx="4012588" cy="2457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66" y="3384435"/>
            <a:ext cx="4376158" cy="28566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1" y="2001119"/>
            <a:ext cx="4300416" cy="41939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55" y="3152145"/>
            <a:ext cx="2355058" cy="2978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266" y="158877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线路连接：</a:t>
            </a:r>
            <a:r>
              <a:rPr lang="zh-CN" altLang="en-US" dirty="0"/>
              <a:t>根据电气接线图完成线路连接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551253" y="6280653"/>
            <a:ext cx="820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zh-CN" altLang="en-US" sz="1400" dirty="0">
                <a:solidFill>
                  <a:srgbClr val="FF0000"/>
                </a:solidFill>
              </a:rPr>
              <a:t>①未按照电气接线图要求接线，电路即使运行正确，该接线的也不得分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dirty="0">
                <a:solidFill>
                  <a:srgbClr val="FF0000"/>
                </a:solidFill>
              </a:rPr>
              <a:t>       ②主回路线路有颜色要求（</a:t>
            </a:r>
            <a:r>
              <a:rPr lang="en-US" altLang="zh-CN" sz="1400" dirty="0">
                <a:solidFill>
                  <a:srgbClr val="FF0000"/>
                </a:solidFill>
              </a:rPr>
              <a:t>UVW</a:t>
            </a:r>
            <a:r>
              <a:rPr lang="zh-CN" altLang="en-US" sz="1400" dirty="0">
                <a:solidFill>
                  <a:srgbClr val="FF0000"/>
                </a:solidFill>
              </a:rPr>
              <a:t>相分别用黄绿红），导线连接正确但颜色不对的也不得分</a:t>
            </a:r>
          </a:p>
        </p:txBody>
      </p:sp>
      <p:cxnSp>
        <p:nvCxnSpPr>
          <p:cNvPr id="9" name="直接连接符 8"/>
          <p:cNvCxnSpPr>
            <a:stCxn id="10" idx="1"/>
            <a:endCxn id="18" idx="2"/>
          </p:cNvCxnSpPr>
          <p:nvPr/>
        </p:nvCxnSpPr>
        <p:spPr>
          <a:xfrm flipH="1" flipV="1">
            <a:off x="593601" y="3148932"/>
            <a:ext cx="1791554" cy="348184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85155" y="3425341"/>
            <a:ext cx="638905" cy="1435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808" y="2573390"/>
            <a:ext cx="1133585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元器件上接线端子标识</a:t>
            </a:r>
          </a:p>
        </p:txBody>
      </p:sp>
      <p:sp>
        <p:nvSpPr>
          <p:cNvPr id="20" name="矩形 19"/>
          <p:cNvSpPr/>
          <p:nvPr/>
        </p:nvSpPr>
        <p:spPr>
          <a:xfrm>
            <a:off x="2294921" y="2931799"/>
            <a:ext cx="674687" cy="210927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2969608" y="2157431"/>
            <a:ext cx="2885102" cy="774368"/>
          </a:xfrm>
          <a:prstGeom prst="line">
            <a:avLst/>
          </a:prstGeom>
          <a:ln w="12700">
            <a:solidFill>
              <a:srgbClr val="00009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750217" y="1911186"/>
            <a:ext cx="3142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66CC"/>
                </a:solidFill>
              </a:rPr>
              <a:t>元器件编号：表示接入导线的来源或接出导线的去向</a:t>
            </a:r>
          </a:p>
        </p:txBody>
      </p:sp>
      <p:sp>
        <p:nvSpPr>
          <p:cNvPr id="28" name="矩形 27"/>
          <p:cNvSpPr/>
          <p:nvPr/>
        </p:nvSpPr>
        <p:spPr>
          <a:xfrm>
            <a:off x="1100290" y="2573390"/>
            <a:ext cx="928303" cy="144285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028593" y="2638210"/>
            <a:ext cx="3689189" cy="250575"/>
          </a:xfrm>
          <a:prstGeom prst="line">
            <a:avLst/>
          </a:prstGeom>
          <a:ln w="12700">
            <a:solidFill>
              <a:srgbClr val="FF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747142" y="2610432"/>
            <a:ext cx="2861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9900"/>
                </a:solidFill>
              </a:rPr>
              <a:t>线号：对应电气原理上标注的每一根导线的线号。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280426" y="3451725"/>
            <a:ext cx="144011" cy="14551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352431" y="4477030"/>
            <a:ext cx="153828" cy="23012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48475" y="3283079"/>
            <a:ext cx="144011" cy="14551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49253" y="3429111"/>
            <a:ext cx="239118" cy="168126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01580" y="3662958"/>
            <a:ext cx="202806" cy="171895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54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机床控制线路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机床控制线路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1266" y="158877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/>
              <a:t>线路连接：</a:t>
            </a:r>
            <a:r>
              <a:rPr lang="zh-CN" altLang="en-US" dirty="0"/>
              <a:t>根据电气接线图完成线路连接</a:t>
            </a:r>
            <a:endParaRPr lang="en-US" altLang="zh-CN" dirty="0"/>
          </a:p>
        </p:txBody>
      </p:sp>
      <p:sp>
        <p:nvSpPr>
          <p:cNvPr id="11" name="箭头: 右 10"/>
          <p:cNvSpPr/>
          <p:nvPr/>
        </p:nvSpPr>
        <p:spPr>
          <a:xfrm>
            <a:off x="4968196" y="3744460"/>
            <a:ext cx="504035" cy="288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286" y="1114249"/>
            <a:ext cx="2278946" cy="541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91" y="2160350"/>
            <a:ext cx="4216580" cy="424003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U5YzNlNzA1MTM4ZTIwY2ViNDRmY2RhMGIxZGE2N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984</Words>
  <Application>Microsoft Office PowerPoint</Application>
  <PresentationFormat>自定义</PresentationFormat>
  <Paragraphs>126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隶书</vt:lpstr>
      <vt:lpstr>宋体</vt:lpstr>
      <vt:lpstr>微软雅黑</vt:lpstr>
      <vt:lpstr>Arial</vt:lpstr>
      <vt:lpstr>Calibri</vt:lpstr>
      <vt:lpstr>Wingdings</vt:lpstr>
      <vt:lpstr>默认设计模板</vt:lpstr>
      <vt:lpstr>1_默认设计模板</vt:lpstr>
      <vt:lpstr>PowerPoint 演示文稿</vt:lpstr>
      <vt:lpstr>PowerPoint 演示文稿</vt:lpstr>
      <vt:lpstr>在线实训平台简介  →浏览器仿真        </vt:lpstr>
      <vt:lpstr>在线实训平台简介  →浏览器仿真        </vt:lpstr>
      <vt:lpstr>PowerPoint 演示文稿</vt:lpstr>
      <vt:lpstr>在线实训平台简介  →浏览器仿真        </vt:lpstr>
      <vt:lpstr>机床控制线路装调仿真操作</vt:lpstr>
      <vt:lpstr>机床控制线路装调仿真操作</vt:lpstr>
      <vt:lpstr>机床控制线路装调仿真操作</vt:lpstr>
      <vt:lpstr>机床控制线路装调仿真操作</vt:lpstr>
      <vt:lpstr>机床如何操作？</vt:lpstr>
      <vt:lpstr>自动评分细则及扣分项说明</vt:lpstr>
      <vt:lpstr>自动评分细则及扣分项说明</vt:lpstr>
      <vt:lpstr>仿真中的特殊元器件使用说明及注意事项</vt:lpstr>
      <vt:lpstr>仿真中的特殊元器件使用说明及注意事项</vt:lpstr>
      <vt:lpstr>仿真中的特殊元器件使用说明及注意事项</vt:lpstr>
      <vt:lpstr>交流及答疑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123</cp:lastModifiedBy>
  <cp:revision>659</cp:revision>
  <dcterms:created xsi:type="dcterms:W3CDTF">2014-02-06T07:02:00Z</dcterms:created>
  <dcterms:modified xsi:type="dcterms:W3CDTF">2024-10-30T07:20:14Z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052659D2823C4546A7B550450B06D499_13</vt:lpwstr>
  </property>
</Properties>
</file>