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679" r:id="rId3"/>
    <p:sldId id="509" r:id="rId4"/>
    <p:sldId id="597" r:id="rId5"/>
    <p:sldId id="647" r:id="rId6"/>
    <p:sldId id="630" r:id="rId7"/>
    <p:sldId id="600" r:id="rId8"/>
    <p:sldId id="611" r:id="rId9"/>
    <p:sldId id="648" r:id="rId10"/>
    <p:sldId id="663" r:id="rId11"/>
    <p:sldId id="678" r:id="rId12"/>
    <p:sldId id="649" r:id="rId13"/>
    <p:sldId id="651" r:id="rId14"/>
    <p:sldId id="652" r:id="rId15"/>
    <p:sldId id="664" r:id="rId16"/>
    <p:sldId id="653" r:id="rId17"/>
    <p:sldId id="655" r:id="rId18"/>
    <p:sldId id="656" r:id="rId19"/>
    <p:sldId id="665" r:id="rId20"/>
    <p:sldId id="666" r:id="rId21"/>
    <p:sldId id="667" r:id="rId22"/>
    <p:sldId id="668" r:id="rId23"/>
    <p:sldId id="658" r:id="rId24"/>
    <p:sldId id="298" r:id="rId25"/>
  </p:sldIdLst>
  <p:sldSz cx="9504363" cy="72009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76250" lvl="1" indent="-190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54405" lvl="2" indent="-400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30655" lvl="3" indent="-590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08175" lvl="4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05A412B-2A3E-45F2-94BD-9B2DD1BD5BE9}">
          <p14:sldIdLst>
            <p14:sldId id="679"/>
            <p14:sldId id="509"/>
            <p14:sldId id="597"/>
            <p14:sldId id="647"/>
            <p14:sldId id="630"/>
            <p14:sldId id="600"/>
            <p14:sldId id="611"/>
            <p14:sldId id="648"/>
            <p14:sldId id="663"/>
            <p14:sldId id="678"/>
            <p14:sldId id="649"/>
            <p14:sldId id="651"/>
            <p14:sldId id="652"/>
            <p14:sldId id="664"/>
            <p14:sldId id="653"/>
            <p14:sldId id="655"/>
            <p14:sldId id="656"/>
            <p14:sldId id="665"/>
            <p14:sldId id="666"/>
            <p14:sldId id="667"/>
            <p14:sldId id="668"/>
            <p14:sldId id="658"/>
          </p14:sldIdLst>
        </p14:section>
        <p14:section name="无标题节" id="{9955120C-9E50-4AF2-BEB9-ACBA877BBA31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CC"/>
    <a:srgbClr val="000099"/>
    <a:srgbClr val="FF9900"/>
    <a:srgbClr val="66FF99"/>
    <a:srgbClr val="6600FF"/>
    <a:srgbClr val="FF6600"/>
    <a:srgbClr val="99CCFF"/>
    <a:srgbClr val="A0D1D8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38"/>
  </p:normalViewPr>
  <p:slideViewPr>
    <p:cSldViewPr showGuides="1">
      <p:cViewPr varScale="1">
        <p:scale>
          <a:sx n="113" d="100"/>
          <a:sy n="113" d="100"/>
        </p:scale>
        <p:origin x="1310" y="101"/>
      </p:cViewPr>
      <p:guideLst>
        <p:guide orient="horz" pos="2268"/>
        <p:guide pos="2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66813" y="685800"/>
            <a:ext cx="452437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762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5440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43065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90817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40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06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8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633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321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073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762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53801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3.png"/><Relationship Id="rId5" Type="http://schemas.openxmlformats.org/officeDocument/2006/relationships/tags" Target="../tags/tag30.xml"/><Relationship Id="rId10" Type="http://schemas.openxmlformats.org/officeDocument/2006/relationships/image" Target="../media/image22.png"/><Relationship Id="rId4" Type="http://schemas.openxmlformats.org/officeDocument/2006/relationships/tags" Target="../tags/tag29.xml"/><Relationship Id="rId9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5.png"/><Relationship Id="rId5" Type="http://schemas.openxmlformats.org/officeDocument/2006/relationships/tags" Target="../tags/tag37.xml"/><Relationship Id="rId10" Type="http://schemas.openxmlformats.org/officeDocument/2006/relationships/image" Target="../media/image24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2.xml"/><Relationship Id="rId7" Type="http://schemas.openxmlformats.org/officeDocument/2006/relationships/image" Target="../media/image29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ulin-soft.com:8046/logi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/>
          <p:nvPr/>
        </p:nvSpPr>
        <p:spPr>
          <a:xfrm>
            <a:off x="5184211" y="5832605"/>
            <a:ext cx="3888122" cy="86406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pPr algn="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</a:p>
        </p:txBody>
      </p:sp>
      <p:sp>
        <p:nvSpPr>
          <p:cNvPr id="2052" name="Text Box 4"/>
          <p:cNvSpPr txBox="1"/>
          <p:nvPr/>
        </p:nvSpPr>
        <p:spPr>
          <a:xfrm>
            <a:off x="2688186" y="1535920"/>
            <a:ext cx="6696465" cy="1943039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 dirty="0" smtClean="0">
                <a:ea typeface="隶书" panose="02010509060101010101" pitchFamily="49" charset="-122"/>
              </a:rPr>
              <a:t>在线仿真应用培训</a:t>
            </a:r>
            <a:endParaRPr lang="en-US" altLang="zh-CN" sz="4800" b="1" dirty="0" smtClean="0">
              <a:ea typeface="隶书" panose="020105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PLC1200</a:t>
            </a:r>
            <a:endParaRPr lang="zh-CN" altLang="en-US" sz="4800" b="1" dirty="0"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43604" y="4182838"/>
            <a:ext cx="525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培训时间：</a:t>
            </a:r>
            <a:r>
              <a:rPr lang="en-US" altLang="zh-CN" sz="2000" dirty="0" smtClean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 smtClean="0"/>
              <a:t>29</a:t>
            </a:r>
            <a:r>
              <a:rPr lang="zh-CN" altLang="en-US" sz="2000" dirty="0" smtClean="0"/>
              <a:t>日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19:00</a:t>
            </a:r>
            <a:r>
              <a:rPr lang="zh-CN" altLang="en-US" sz="2000" dirty="0" smtClean="0">
                <a:solidFill>
                  <a:srgbClr val="FF0000"/>
                </a:solidFill>
              </a:rPr>
              <a:t>开始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070607"/>
            <a:ext cx="34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欢迎入群，便于后期技术服务</a:t>
            </a:r>
            <a:endParaRPr lang="en-US" altLang="zh-CN" b="1" dirty="0">
              <a:solidFill>
                <a:srgbClr val="00B0F0"/>
              </a:solidFill>
            </a:endParaRPr>
          </a:p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进群后请一定要备注 </a:t>
            </a:r>
            <a:r>
              <a:rPr lang="zh-CN" altLang="en-US" b="1" dirty="0">
                <a:solidFill>
                  <a:srgbClr val="FF0000"/>
                </a:solidFill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姓名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0"/>
            <a:ext cx="9504363" cy="1080275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11956" y="216215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472231" y="216215"/>
            <a:ext cx="316822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pic>
        <p:nvPicPr>
          <p:cNvPr id="13" name="Picture 18" descr="未命名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6" y="46038"/>
            <a:ext cx="854109" cy="9711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3" y="1493811"/>
            <a:ext cx="3089374" cy="46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sz="32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如何读懂评分细则？</a:t>
            </a:r>
            <a:endParaRPr kumimoji="0" lang="zh-CN" sz="1800" b="1" i="0" u="sng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44145" y="1511935"/>
            <a:ext cx="8413750" cy="1626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15900" y="4320540"/>
            <a:ext cx="5123180" cy="23063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5900" y="1800225"/>
            <a:ext cx="3168650" cy="5759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215900" y="4248150"/>
            <a:ext cx="1988820" cy="5759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stCxn id="12" idx="2"/>
          </p:cNvCxnSpPr>
          <p:nvPr/>
        </p:nvCxnSpPr>
        <p:spPr>
          <a:xfrm>
            <a:off x="1800225" y="2376170"/>
            <a:ext cx="431800" cy="935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3" idx="0"/>
          </p:cNvCxnSpPr>
          <p:nvPr/>
        </p:nvCxnSpPr>
        <p:spPr>
          <a:xfrm flipV="1">
            <a:off x="1210310" y="3456305"/>
            <a:ext cx="949960" cy="7918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265045" y="3368040"/>
            <a:ext cx="2691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调试时要出现的动作过程，编号用来区别顺序</a:t>
            </a:r>
          </a:p>
        </p:txBody>
      </p:sp>
      <p:sp>
        <p:nvSpPr>
          <p:cNvPr id="17" name="矩形 16"/>
          <p:cNvSpPr/>
          <p:nvPr/>
        </p:nvSpPr>
        <p:spPr>
          <a:xfrm>
            <a:off x="215900" y="2663825"/>
            <a:ext cx="2952115" cy="288290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215900" y="4896485"/>
            <a:ext cx="1749425" cy="849630"/>
          </a:xfrm>
          <a:prstGeom prst="rect">
            <a:avLst/>
          </a:prstGeom>
          <a:noFill/>
          <a:ln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>
            <p:custDataLst>
              <p:tags r:id="rId5"/>
            </p:custDataLst>
          </p:nvPr>
        </p:nvCxnSpPr>
        <p:spPr>
          <a:xfrm>
            <a:off x="3168015" y="2952115"/>
            <a:ext cx="2448560" cy="504190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6"/>
            </p:custDataLst>
          </p:nvPr>
        </p:nvCxnSpPr>
        <p:spPr>
          <a:xfrm flipV="1">
            <a:off x="1965325" y="3600450"/>
            <a:ext cx="3578860" cy="1620520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688330" y="3312160"/>
            <a:ext cx="2691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点击过程编号自动跳转各过程具体的运行流程</a:t>
            </a:r>
          </a:p>
        </p:txBody>
      </p:sp>
      <p:sp>
        <p:nvSpPr>
          <p:cNvPr id="22" name="矩形 21"/>
          <p:cNvSpPr/>
          <p:nvPr/>
        </p:nvSpPr>
        <p:spPr>
          <a:xfrm>
            <a:off x="3168015" y="2520315"/>
            <a:ext cx="720090" cy="5759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8"/>
            </p:custDataLst>
          </p:nvPr>
        </p:nvSpPr>
        <p:spPr>
          <a:xfrm>
            <a:off x="1965325" y="4968240"/>
            <a:ext cx="720090" cy="78041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>
            <a:stCxn id="22" idx="3"/>
          </p:cNvCxnSpPr>
          <p:nvPr/>
        </p:nvCxnSpPr>
        <p:spPr>
          <a:xfrm>
            <a:off x="3888105" y="2808605"/>
            <a:ext cx="2592070" cy="2087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4" idx="3"/>
          </p:cNvCxnSpPr>
          <p:nvPr/>
        </p:nvCxnSpPr>
        <p:spPr>
          <a:xfrm flipV="1">
            <a:off x="2685415" y="5039995"/>
            <a:ext cx="3723005" cy="318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6552565" y="4752340"/>
            <a:ext cx="2691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重点的得失分依据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765" y="2223088"/>
            <a:ext cx="3897120" cy="3708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266" y="1588772"/>
            <a:ext cx="784854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线路连接：</a:t>
            </a:r>
            <a:r>
              <a:rPr lang="zh-CN" altLang="en-US" dirty="0"/>
              <a:t>根据硬件接线图完成线路连接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551253" y="6280653"/>
            <a:ext cx="82085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注：</a:t>
            </a:r>
            <a:r>
              <a:rPr lang="zh-CN" altLang="en-US" sz="1400" dirty="0">
                <a:solidFill>
                  <a:srgbClr val="FF0000"/>
                </a:solidFill>
              </a:rPr>
              <a:t>①未按照硬件接线图要求接线，电路即使运行正确，该接线的也不得分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zh-CN" altLang="en-US" sz="1400" dirty="0">
                <a:solidFill>
                  <a:srgbClr val="FF0000"/>
                </a:solidFill>
              </a:rPr>
              <a:t>       ②导线的选择有颜色要求（</a:t>
            </a:r>
            <a:r>
              <a:rPr lang="zh-CN" sz="1400" dirty="0">
                <a:solidFill>
                  <a:srgbClr val="FF0000"/>
                </a:solidFill>
              </a:rPr>
              <a:t>需使用黑色</a:t>
            </a:r>
            <a:r>
              <a:rPr lang="zh-CN" altLang="en-US" sz="1400" dirty="0">
                <a:solidFill>
                  <a:srgbClr val="FF0000"/>
                </a:solidFill>
              </a:rPr>
              <a:t>），导线连接正确但颜色不对的也不得分</a:t>
            </a:r>
          </a:p>
        </p:txBody>
      </p:sp>
      <p:cxnSp>
        <p:nvCxnSpPr>
          <p:cNvPr id="9" name="直接连接符 8"/>
          <p:cNvCxnSpPr>
            <a:stCxn id="10" idx="3"/>
            <a:endCxn id="18" idx="1"/>
          </p:cNvCxnSpPr>
          <p:nvPr/>
        </p:nvCxnSpPr>
        <p:spPr>
          <a:xfrm>
            <a:off x="4300400" y="3286786"/>
            <a:ext cx="2828290" cy="1321435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104185" y="3167977"/>
            <a:ext cx="196377" cy="23761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128648" y="4320275"/>
            <a:ext cx="1133585" cy="57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元器件上接线端子标识</a:t>
            </a:r>
          </a:p>
        </p:txBody>
      </p:sp>
      <p:sp>
        <p:nvSpPr>
          <p:cNvPr id="20" name="矩形 19"/>
          <p:cNvSpPr/>
          <p:nvPr/>
        </p:nvSpPr>
        <p:spPr>
          <a:xfrm>
            <a:off x="3649345" y="2561590"/>
            <a:ext cx="382905" cy="326390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cxnSp>
        <p:nvCxnSpPr>
          <p:cNvPr id="21" name="直接连接符 20"/>
          <p:cNvCxnSpPr>
            <a:stCxn id="20" idx="3"/>
            <a:endCxn id="22" idx="1"/>
          </p:cNvCxnSpPr>
          <p:nvPr/>
        </p:nvCxnSpPr>
        <p:spPr>
          <a:xfrm flipV="1">
            <a:off x="4032262" y="2172349"/>
            <a:ext cx="1717675" cy="552450"/>
          </a:xfrm>
          <a:prstGeom prst="line">
            <a:avLst/>
          </a:prstGeom>
          <a:ln w="12700">
            <a:solidFill>
              <a:srgbClr val="000099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750217" y="1911186"/>
            <a:ext cx="314208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66CC"/>
                </a:solidFill>
              </a:rPr>
              <a:t>元器件名称：表示输入设备和输出设备的名称</a:t>
            </a:r>
          </a:p>
        </p:txBody>
      </p:sp>
      <p:sp>
        <p:nvSpPr>
          <p:cNvPr id="54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2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PLC1200</a:t>
            </a:r>
            <a:r>
              <a:rPr lang="zh-CN" altLang="en-US" sz="32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控制系统装调仿真操作</a:t>
            </a:r>
            <a:r>
              <a:rPr lang="zh-CN" altLang="en-US" sz="18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→外围硬件接线</a:t>
            </a:r>
            <a:endParaRPr kumimoji="0" lang="zh-CN" altLang="en-US" sz="1800" b="1" i="0" u="sng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3586797" y="5011835"/>
            <a:ext cx="254000" cy="390525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V="1">
            <a:off x="3873634" y="2160285"/>
            <a:ext cx="1941073" cy="2952114"/>
          </a:xfrm>
          <a:prstGeom prst="line">
            <a:avLst/>
          </a:prstGeom>
          <a:ln w="12700">
            <a:solidFill>
              <a:srgbClr val="000099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241236" y="4874782"/>
            <a:ext cx="196377" cy="23761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 flipV="1">
            <a:off x="3437533" y="4645929"/>
            <a:ext cx="3658278" cy="298801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472430" y="5702935"/>
            <a:ext cx="28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是否所有接线图都一样</a:t>
            </a:r>
            <a:r>
              <a:rPr lang="zh-CN" altLang="en-US" dirty="0" smtClean="0"/>
              <a:t>？（点动正反转自动上料机）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9900" y="1650025"/>
            <a:ext cx="784854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电路测量：</a:t>
            </a:r>
            <a:r>
              <a:rPr lang="zh-CN" altLang="en-US" dirty="0"/>
              <a:t>万用表测输入和输出线路中是否存在断路情况</a:t>
            </a:r>
            <a:endParaRPr lang="en-US" altLang="zh-CN" dirty="0"/>
          </a:p>
        </p:txBody>
      </p:sp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2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PLC1200</a:t>
            </a:r>
            <a:r>
              <a:rPr lang="zh-CN" altLang="en-US" sz="32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控制系统装调仿真操作</a:t>
            </a:r>
            <a:r>
              <a:rPr lang="zh-CN" altLang="en-US" sz="18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→外围硬件接线</a:t>
            </a:r>
            <a:endParaRPr kumimoji="0" lang="zh-CN" altLang="en-US" sz="1800" b="1" i="0" u="sng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2010" y="3816074"/>
            <a:ext cx="7848545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程序编写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程序下载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通电调试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清场断电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填写实验报告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/>
              <a:t>保存提交</a:t>
            </a:r>
            <a:endParaRPr lang="en-US" altLang="zh-CN" b="1" dirty="0"/>
          </a:p>
          <a:p>
            <a:r>
              <a:rPr lang="zh-CN" altLang="en-US" b="1" dirty="0">
                <a:solidFill>
                  <a:srgbClr val="FF9900"/>
                </a:solidFill>
              </a:rPr>
              <a:t>以上步骤和编程调试一样，不再赘述</a:t>
            </a:r>
            <a:endParaRPr lang="en-US" altLang="zh-CN" dirty="0">
              <a:solidFill>
                <a:srgbClr val="FF99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91654" y="2097739"/>
            <a:ext cx="82085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</a:t>
            </a:r>
            <a:r>
              <a:rPr lang="zh-CN" altLang="en-US" dirty="0">
                <a:solidFill>
                  <a:srgbClr val="FF0000"/>
                </a:solidFill>
              </a:rPr>
              <a:t>此步骤并不参与评分，可做可不做，教师讲解时可使用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04005" y="2592070"/>
            <a:ext cx="4384040" cy="30048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906" y="1728320"/>
            <a:ext cx="482917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1. PLC</a:t>
            </a:r>
            <a:r>
              <a:rPr lang="zh-CN" altLang="en-US" b="1" dirty="0"/>
              <a:t>程序运行的评分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91845" y="2044700"/>
            <a:ext cx="8280400" cy="6775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50"/>
                </a:solidFill>
              </a:rPr>
              <a:t>PLC</a:t>
            </a:r>
            <a:r>
              <a:rPr lang="zh-CN" altLang="en-US" dirty="0">
                <a:solidFill>
                  <a:srgbClr val="00B050"/>
                </a:solidFill>
              </a:rPr>
              <a:t>程序运行过程完全正确即得分。</a:t>
            </a:r>
            <a:endParaRPr lang="en-US" altLang="zh-CN" dirty="0">
              <a:solidFill>
                <a:srgbClr val="00B05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4464050"/>
            <a:ext cx="82765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ym typeface="+mn-ea"/>
              </a:rPr>
              <a:t>输入和输出地址使用错误，有扣分。例如技术资料中要求使用</a:t>
            </a:r>
            <a:r>
              <a:rPr lang="en-US" altLang="zh-CN" dirty="0">
                <a:sym typeface="+mn-ea"/>
              </a:rPr>
              <a:t>I0.0</a:t>
            </a:r>
            <a:r>
              <a:rPr lang="zh-CN" altLang="en-US" dirty="0">
                <a:sym typeface="+mn-ea"/>
              </a:rPr>
              <a:t>和</a:t>
            </a:r>
            <a:r>
              <a:rPr lang="en-US" altLang="zh-CN" dirty="0">
                <a:sym typeface="+mn-ea"/>
              </a:rPr>
              <a:t>I0.1</a:t>
            </a:r>
            <a:r>
              <a:rPr lang="zh-CN" altLang="en-US" dirty="0">
                <a:sym typeface="+mn-ea"/>
              </a:rPr>
              <a:t>，实际却使用了</a:t>
            </a:r>
            <a:r>
              <a:rPr lang="en-US" altLang="zh-CN" dirty="0">
                <a:sym typeface="+mn-ea"/>
              </a:rPr>
              <a:t>I1.0</a:t>
            </a:r>
            <a:r>
              <a:rPr lang="zh-CN" altLang="en-US" dirty="0">
                <a:sym typeface="+mn-ea"/>
              </a:rPr>
              <a:t>和</a:t>
            </a:r>
            <a:r>
              <a:rPr lang="en-US" altLang="zh-CN" dirty="0" smtClean="0">
                <a:sym typeface="+mn-ea"/>
              </a:rPr>
              <a:t>I1.1</a:t>
            </a:r>
            <a:r>
              <a:rPr lang="zh-CN" altLang="en-US" dirty="0" smtClean="0">
                <a:sym typeface="+mn-ea"/>
              </a:rPr>
              <a:t>或者地址用反了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。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1845" y="2447925"/>
            <a:ext cx="820610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ym typeface="+mn-ea"/>
              </a:rPr>
              <a:t>程序运行过程缺失，有扣分。例如下图中，过程编号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有运行记录，而过程编号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没有运行</a:t>
            </a:r>
            <a:r>
              <a:rPr lang="zh-CN" altLang="en-US" dirty="0" smtClean="0">
                <a:sym typeface="+mn-ea"/>
              </a:rPr>
              <a:t>记录。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1800" y="3456305"/>
            <a:ext cx="9067800" cy="822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1695" y="5400040"/>
            <a:ext cx="7780020" cy="1463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970" y="3600450"/>
            <a:ext cx="82765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ym typeface="+mn-ea"/>
              </a:rPr>
              <a:t>程序运行过程中出现错误输出或多于输出，有扣分。例如</a:t>
            </a:r>
            <a:r>
              <a:rPr lang="zh-CN" dirty="0">
                <a:sym typeface="+mn-ea"/>
              </a:rPr>
              <a:t>要求中在某一周期中要求输出</a:t>
            </a:r>
            <a:r>
              <a:rPr lang="en-US" altLang="zh-CN" dirty="0">
                <a:sym typeface="+mn-ea"/>
              </a:rPr>
              <a:t>Q0.0</a:t>
            </a:r>
            <a:r>
              <a:rPr lang="zh-CN" altLang="en-US" dirty="0">
                <a:sym typeface="+mn-ea"/>
              </a:rPr>
              <a:t>，但实际输出的是</a:t>
            </a:r>
            <a:r>
              <a:rPr lang="en-US" altLang="zh-CN" dirty="0" smtClean="0">
                <a:sym typeface="+mn-ea"/>
              </a:rPr>
              <a:t>Q0.1</a:t>
            </a:r>
            <a:r>
              <a:rPr lang="zh-CN" altLang="en-US" dirty="0" smtClean="0">
                <a:sym typeface="+mn-ea"/>
              </a:rPr>
              <a:t>。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7852" y="1561537"/>
            <a:ext cx="820610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ym typeface="+mn-ea"/>
              </a:rPr>
              <a:t>程序运行过程持续时间不够，有扣分。例如</a:t>
            </a:r>
            <a:r>
              <a:rPr lang="zh-CN" dirty="0">
                <a:sym typeface="+mn-ea"/>
              </a:rPr>
              <a:t>输出信号的持续时间、定时器的预设值时间</a:t>
            </a:r>
            <a:r>
              <a:rPr lang="zh-CN" dirty="0" smtClean="0">
                <a:sym typeface="+mn-ea"/>
              </a:rPr>
              <a:t>。</a:t>
            </a:r>
            <a:endParaRPr lang="zh-CN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9901" y="4556867"/>
            <a:ext cx="7991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ym typeface="+mn-ea"/>
              </a:rPr>
              <a:t>运行调试过程中出现重大事故，电动机正反转同时运行，例如正反转项目中，没有使用互锁。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163" y="5514594"/>
            <a:ext cx="79914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sym typeface="+mn-ea"/>
              </a:rPr>
              <a:t>调试运行时，运行循环次数不够。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62" y="2378047"/>
            <a:ext cx="7250972" cy="12941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906" y="1728320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导线连接的</a:t>
            </a:r>
            <a:r>
              <a:rPr lang="zh-CN" altLang="en-US" b="1" dirty="0" smtClean="0"/>
              <a:t>评分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8571" y="2103350"/>
            <a:ext cx="8280575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</a:rPr>
              <a:t>正确按照硬件接线图完成接线操作要求的即得分。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未按照接线图示意接线的导线不得分。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未使用正确颜色的导线不得分。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有任务要求完成接线以外的多余导线，给予扣分（</a:t>
            </a:r>
            <a:r>
              <a:rPr lang="en-US" altLang="zh-CN" dirty="0"/>
              <a:t>-2/</a:t>
            </a:r>
            <a:r>
              <a:rPr lang="zh-CN" altLang="en-US" dirty="0"/>
              <a:t>每根）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788571" y="3960475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3. </a:t>
            </a:r>
            <a:r>
              <a:rPr lang="zh-CN" altLang="en-US" b="1" dirty="0"/>
              <a:t>电路测量及通电试车扣分项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88570" y="4392505"/>
            <a:ext cx="828057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电路</a:t>
            </a:r>
            <a:r>
              <a:rPr lang="zh-CN" altLang="en-US" dirty="0"/>
              <a:t>调试完成后，未断开断路器提交任务的。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注：需在按“停止仿真”按钮前断开断路器，停止仿真后再断开断路器无效。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92091" y="5472580"/>
            <a:ext cx="482917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4. </a:t>
            </a:r>
            <a:r>
              <a:rPr lang="zh-CN" altLang="en-US" b="1" dirty="0"/>
              <a:t>实验报告的评分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92030" y="5905165"/>
            <a:ext cx="820610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ym typeface="+mn-ea"/>
              </a:rPr>
              <a:t>实验报告填写正确即得分，反之有扣分。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11935" y="2362200"/>
            <a:ext cx="6203950" cy="2183130"/>
          </a:xfrm>
          <a:prstGeom prst="rect">
            <a:avLst/>
          </a:prstGeom>
        </p:spPr>
      </p:pic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仿真中的编程软件使用说明及注意事项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891" y="1440300"/>
            <a:ext cx="751681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/>
              <a:t>变量名称的修改</a:t>
            </a:r>
            <a:endParaRPr lang="en-US" altLang="zh-CN" b="1" dirty="0"/>
          </a:p>
          <a:p>
            <a:r>
              <a:rPr lang="zh-CN" altLang="en-US" dirty="0"/>
              <a:t>先需要在程序块中编写好程序后，再点击默认变量表，修改好相应的变量名，再返回程序块即修改成功。</a:t>
            </a:r>
            <a:r>
              <a:rPr lang="en-US" altLang="zh-CN" dirty="0"/>
              <a:t>	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735946" y="3096315"/>
            <a:ext cx="1296035" cy="1296035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27835" y="4408170"/>
            <a:ext cx="1013460" cy="12827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3368" y="4641164"/>
            <a:ext cx="4248813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定时器与计数器</a:t>
            </a:r>
            <a:endParaRPr lang="en-US" altLang="zh-CN" b="1" dirty="0"/>
          </a:p>
          <a:p>
            <a:r>
              <a:rPr lang="zh-CN" dirty="0"/>
              <a:t>定时器与计数器的变量名称暂时不支持修改，</a:t>
            </a:r>
            <a:r>
              <a:rPr lang="zh-CN" altLang="en-US" dirty="0"/>
              <a:t>定时器的预设值只支持直接输入数字，不支持</a:t>
            </a:r>
            <a:r>
              <a:rPr lang="en-US" altLang="zh-CN" dirty="0"/>
              <a:t>T#</a:t>
            </a:r>
            <a:r>
              <a:rPr lang="zh-CN" altLang="en-US" dirty="0"/>
              <a:t>格式的输入方式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10" name="肘形连接符 9"/>
          <p:cNvCxnSpPr/>
          <p:nvPr/>
        </p:nvCxnSpPr>
        <p:spPr>
          <a:xfrm rot="5400000" flipV="1">
            <a:off x="1316355" y="3548380"/>
            <a:ext cx="1348105" cy="339090"/>
          </a:xfrm>
          <a:prstGeom prst="bentConnector3">
            <a:avLst>
              <a:gd name="adj1" fmla="val 50000"/>
            </a:avLst>
          </a:prstGeom>
          <a:ln>
            <a:solidFill>
              <a:srgbClr val="66FF99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727835" y="2952115"/>
            <a:ext cx="1080135" cy="144145"/>
          </a:xfrm>
          <a:prstGeom prst="rect">
            <a:avLst/>
          </a:prstGeom>
          <a:noFill/>
          <a:ln>
            <a:solidFill>
              <a:srgbClr val="66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肘形连接符 11"/>
          <p:cNvCxnSpPr/>
          <p:nvPr/>
        </p:nvCxnSpPr>
        <p:spPr>
          <a:xfrm rot="16200000">
            <a:off x="1955165" y="3624580"/>
            <a:ext cx="1308735" cy="252095"/>
          </a:xfrm>
          <a:prstGeom prst="bentConnector3">
            <a:avLst>
              <a:gd name="adj1" fmla="val 4997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544185" y="5040630"/>
            <a:ext cx="1981200" cy="1295400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028055" y="5256530"/>
            <a:ext cx="1013460" cy="12827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>
            <p:custDataLst>
              <p:tags r:id="rId4"/>
            </p:custDataLst>
          </p:nvPr>
        </p:nvCxnSpPr>
        <p:spPr>
          <a:xfrm flipV="1">
            <a:off x="7041246" y="4896540"/>
            <a:ext cx="447040" cy="360045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5466080" y="5854700"/>
            <a:ext cx="659765" cy="1714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>
            <p:custDataLst>
              <p:tags r:id="rId6"/>
            </p:custDataLst>
          </p:nvPr>
        </p:nvCxnSpPr>
        <p:spPr>
          <a:xfrm flipH="1">
            <a:off x="5192761" y="6048430"/>
            <a:ext cx="273050" cy="21590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416165" y="4728210"/>
            <a:ext cx="1442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使用默认名称</a:t>
            </a: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3498850" y="6286500"/>
            <a:ext cx="2230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直接键入数字，自动变换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仿真中的编程软件使用说明及注意事项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892" y="1440300"/>
            <a:ext cx="388827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程序调试方法（监视）</a:t>
            </a:r>
            <a:endParaRPr lang="en-US" altLang="zh-CN" b="1" dirty="0"/>
          </a:p>
          <a:p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zh-CN" dirty="0"/>
              <a:t>点击图标栏的</a:t>
            </a:r>
            <a:r>
              <a:rPr lang="en-US" altLang="zh-CN" dirty="0"/>
              <a:t>“</a:t>
            </a:r>
            <a:r>
              <a:rPr lang="zh-CN" altLang="en-US" dirty="0"/>
              <a:t>开始仿真</a:t>
            </a:r>
            <a:r>
              <a:rPr lang="en-US" altLang="zh-CN" dirty="0"/>
              <a:t>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9106" y="3384404"/>
            <a:ext cx="38882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系统和时钟存储器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43960" y="1727835"/>
            <a:ext cx="327660" cy="2743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5310" y="2160270"/>
            <a:ext cx="390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）点击</a:t>
            </a:r>
            <a:r>
              <a:rPr lang="en-US" altLang="zh-CN"/>
              <a:t>“</a:t>
            </a:r>
            <a:r>
              <a:rPr lang="zh-CN" altLang="en-US"/>
              <a:t>开始监视</a:t>
            </a:r>
            <a:r>
              <a:rPr lang="en-US" altLang="zh-CN"/>
              <a:t>”</a:t>
            </a:r>
            <a:r>
              <a:rPr lang="zh-CN" altLang="en-US"/>
              <a:t>小眼镜图标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789680" y="2143125"/>
            <a:ext cx="281940" cy="35052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75945" y="2562860"/>
            <a:ext cx="3900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/>
              <a:t>双击变量名或使用强制表调试程序，可使用分屏图标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07560" y="1828165"/>
            <a:ext cx="4319270" cy="1032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844165" y="2880360"/>
            <a:ext cx="236220" cy="2819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19905" y="4622165"/>
            <a:ext cx="4580890" cy="4413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3555" y="3957320"/>
            <a:ext cx="3489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）直接从下面窗口上拉即可出现系统和时钟存储器界面</a:t>
            </a: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503555" y="4752340"/>
            <a:ext cx="3489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）地址位不能修改</a:t>
            </a:r>
          </a:p>
        </p:txBody>
      </p:sp>
      <p:sp>
        <p:nvSpPr>
          <p:cNvPr id="21" name="上箭头 20"/>
          <p:cNvSpPr/>
          <p:nvPr/>
        </p:nvSpPr>
        <p:spPr>
          <a:xfrm>
            <a:off x="6263640" y="4464050"/>
            <a:ext cx="360045" cy="36004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仿真中的控制对象使用说明及注意事项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891" y="1440300"/>
            <a:ext cx="7516819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/>
              <a:t>自动卷帘门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9455" y="1871980"/>
            <a:ext cx="2851150" cy="2933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85970" y="4323080"/>
            <a:ext cx="3723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接线：限位开关和传感器（接近开关）均为上面为常开，下面为常闭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95850" y="1944370"/>
            <a:ext cx="1996440" cy="9296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255895" y="3258820"/>
            <a:ext cx="1432560" cy="58674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431800" y="5295900"/>
            <a:ext cx="7762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操作：汽车的前进后退使用键盘的</a:t>
            </a:r>
            <a:r>
              <a:rPr lang="en-US" altLang="zh-CN"/>
              <a:t>↑↓</a:t>
            </a:r>
            <a:r>
              <a:rPr lang="zh-CN" altLang="en-US"/>
              <a:t>来操控（需先用鼠标选中控制对象才能操作）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03555" y="6048375"/>
            <a:ext cx="656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注：自动侧移门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、自动上料机等</a:t>
            </a:r>
            <a:r>
              <a:rPr lang="zh-CN" altLang="en-US">
                <a:solidFill>
                  <a:srgbClr val="FF0000"/>
                </a:solidFill>
              </a:rPr>
              <a:t>与卷帘门操作方法一致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仿真中的控制对象使用说明及注意事项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891" y="1440300"/>
            <a:ext cx="7516819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模拟装配流水线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4751705" y="2009775"/>
            <a:ext cx="37230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接线：</a:t>
            </a:r>
          </a:p>
          <a:p>
            <a:r>
              <a:rPr lang="zh-CN" altLang="en-US"/>
              <a:t>公共端</a:t>
            </a:r>
            <a:r>
              <a:rPr lang="en-US" altLang="zh-CN"/>
              <a:t>COM1</a:t>
            </a:r>
            <a:r>
              <a:rPr lang="zh-CN" altLang="en-US"/>
              <a:t>与启动、移位和复位三个按钮组成三个常开触头</a:t>
            </a:r>
          </a:p>
          <a:p>
            <a:r>
              <a:rPr lang="zh-CN" altLang="en-US"/>
              <a:t>公共端</a:t>
            </a:r>
            <a:r>
              <a:rPr lang="en-US" altLang="zh-CN"/>
              <a:t>COM2</a:t>
            </a:r>
            <a:r>
              <a:rPr lang="zh-CN" altLang="en-US"/>
              <a:t>与</a:t>
            </a:r>
            <a:r>
              <a:rPr lang="en-US" altLang="zh-CN"/>
              <a:t>8</a:t>
            </a:r>
            <a:r>
              <a:rPr lang="zh-CN" altLang="en-US"/>
              <a:t>个模拟灯端子组成</a:t>
            </a:r>
            <a:r>
              <a:rPr lang="en-US" altLang="zh-CN"/>
              <a:t>8</a:t>
            </a:r>
            <a:r>
              <a:rPr lang="zh-CN" altLang="en-US"/>
              <a:t>个负载</a:t>
            </a: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825365" y="3600450"/>
            <a:ext cx="36163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操作：</a:t>
            </a:r>
          </a:p>
          <a:p>
            <a:r>
              <a:rPr lang="zh-CN"/>
              <a:t>启动：属于上下拨动的开关，鼠标左键点击一下搬到上面表示接通，再点击一下搬到下面表示断开</a:t>
            </a:r>
          </a:p>
          <a:p>
            <a:r>
              <a:rPr lang="zh-CN"/>
              <a:t>移动和复位：属于普通按钮开关，鼠标左键按下接通，松开复位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7655" y="1944370"/>
            <a:ext cx="4258945" cy="353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3745" y="1584310"/>
            <a:ext cx="875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在线虚拟仿真实训平台</a:t>
            </a:r>
            <a:r>
              <a:rPr lang="zh-CN" altLang="en-US" sz="2800" dirty="0" smtClean="0"/>
              <a:t>简介（</a:t>
            </a:r>
            <a:r>
              <a:rPr lang="zh-CN" altLang="en-US" sz="2800" dirty="0" smtClean="0">
                <a:solidFill>
                  <a:srgbClr val="FF0000"/>
                </a:solidFill>
              </a:rPr>
              <a:t>回顾</a:t>
            </a:r>
            <a:r>
              <a:rPr lang="zh-CN" altLang="en-US" sz="2800" dirty="0" smtClean="0"/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906" y="3714750"/>
            <a:ext cx="652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3.</a:t>
            </a:r>
            <a:r>
              <a:rPr lang="zh-CN" altLang="en-US" sz="2800" dirty="0"/>
              <a:t>自动评分细则和各类扣分项说明</a:t>
            </a:r>
            <a:endParaRPr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753745" y="2664385"/>
            <a:ext cx="828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西门子</a:t>
            </a:r>
            <a:r>
              <a:rPr lang="en-US" altLang="zh-CN" sz="2800" dirty="0"/>
              <a:t>PLC1200</a:t>
            </a:r>
            <a:r>
              <a:rPr lang="zh-CN" altLang="en-US" sz="2800" dirty="0"/>
              <a:t>装调仿真操作</a:t>
            </a:r>
            <a:endParaRPr lang="zh-CN" altLang="en-US" sz="1800" dirty="0">
              <a:solidFill>
                <a:srgbClr val="0066CC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906" y="4765115"/>
            <a:ext cx="6525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4.</a:t>
            </a:r>
            <a:r>
              <a:rPr lang="zh-CN" altLang="en-US" sz="2800" dirty="0"/>
              <a:t>仿真中编程软件和控制对象的使用说明</a:t>
            </a:r>
            <a:endParaRPr lang="zh-CN" alt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仿真中的控制对象使用说明及注意事项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891" y="1440300"/>
            <a:ext cx="7516819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3. </a:t>
            </a:r>
            <a:r>
              <a:rPr lang="zh-CN" altLang="en-US" b="1" dirty="0"/>
              <a:t>自动剪板机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4751705" y="2009775"/>
            <a:ext cx="37230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接线：</a:t>
            </a:r>
          </a:p>
          <a:p>
            <a:r>
              <a:rPr lang="zh-CN" altLang="en-US"/>
              <a:t>公共端</a:t>
            </a:r>
            <a:r>
              <a:rPr lang="en-US" altLang="zh-CN"/>
              <a:t>COM</a:t>
            </a:r>
            <a:r>
              <a:rPr lang="zh-CN" altLang="en-US"/>
              <a:t>与进、退</a:t>
            </a:r>
            <a:r>
              <a:rPr lang="zh-CN"/>
              <a:t>的端子组成对应功能的负载线圈</a:t>
            </a:r>
          </a:p>
          <a:p>
            <a:r>
              <a:rPr lang="zh-CN"/>
              <a:t>压力开关：上面为常开，下面为常闭</a:t>
            </a: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825365" y="3600450"/>
            <a:ext cx="3616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操作：</a:t>
            </a:r>
          </a:p>
          <a:p>
            <a:r>
              <a:rPr lang="zh-CN"/>
              <a:t>剪刀上限位和剪刀下限位：剪刀上行和下行到位后会触碰，并发出信号</a:t>
            </a:r>
          </a:p>
          <a:p>
            <a:r>
              <a:rPr lang="zh-CN"/>
              <a:t>压钳上限位和压力开关：</a:t>
            </a:r>
            <a:r>
              <a:rPr lang="zh-CN">
                <a:sym typeface="+mn-ea"/>
              </a:rPr>
              <a:t>压钳上行和下行到位后会触碰，并发出信号</a:t>
            </a:r>
          </a:p>
          <a:p>
            <a:r>
              <a:rPr lang="zh-CN"/>
              <a:t>板料上限位：</a:t>
            </a:r>
            <a:r>
              <a:rPr lang="zh-CN">
                <a:sym typeface="+mn-ea"/>
              </a:rPr>
              <a:t>物料右行到位后会触碰，并发出信号</a:t>
            </a:r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3555" y="2009775"/>
            <a:ext cx="3962400" cy="40462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仿真中的控制对象使用说明及注意事项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891" y="1440300"/>
            <a:ext cx="7516819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4. MM420</a:t>
            </a:r>
            <a:r>
              <a:rPr lang="zh-CN" altLang="en-US" b="1" dirty="0"/>
              <a:t>变频器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88105" y="2807970"/>
            <a:ext cx="37230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① 按</a:t>
            </a:r>
            <a:r>
              <a:rPr lang="en-US" altLang="zh-CN"/>
              <a:t>2</a:t>
            </a:r>
            <a:r>
              <a:rPr lang="zh-CN" altLang="en-US"/>
              <a:t>访问参数、屏幕显示出PXXXX; </a:t>
            </a:r>
          </a:p>
          <a:p>
            <a:r>
              <a:rPr lang="zh-CN" altLang="en-US"/>
              <a:t>②再次按</a:t>
            </a:r>
            <a:r>
              <a:rPr lang="en-US" altLang="zh-CN"/>
              <a:t>2</a:t>
            </a:r>
            <a:r>
              <a:rPr lang="zh-CN" altLang="en-US"/>
              <a:t>访问参数值；</a:t>
            </a:r>
          </a:p>
          <a:p>
            <a:r>
              <a:rPr lang="zh-CN" altLang="en-US"/>
              <a:t>③按</a:t>
            </a:r>
            <a:r>
              <a:rPr lang="en-US" altLang="zh-CN"/>
              <a:t>3</a:t>
            </a:r>
            <a:r>
              <a:rPr lang="zh-CN" altLang="en-US"/>
              <a:t>更改参数值；</a:t>
            </a:r>
          </a:p>
          <a:p>
            <a:r>
              <a:rPr lang="zh-CN" altLang="en-US"/>
              <a:t>④按</a:t>
            </a:r>
            <a:r>
              <a:rPr lang="en-US" altLang="zh-CN"/>
              <a:t>2</a:t>
            </a:r>
            <a:r>
              <a:rPr lang="zh-CN" altLang="en-US"/>
              <a:t>存储；</a:t>
            </a:r>
          </a:p>
          <a:p>
            <a:r>
              <a:rPr lang="zh-CN" altLang="en-US"/>
              <a:t>⑤在参数设定界面按</a:t>
            </a:r>
            <a:r>
              <a:rPr lang="en-US" altLang="zh-CN"/>
              <a:t>1</a:t>
            </a:r>
            <a:r>
              <a:rPr lang="zh-CN" altLang="en-US"/>
              <a:t>设定值数字依次闪烁，再按</a:t>
            </a:r>
            <a:r>
              <a:rPr lang="en-US" altLang="zh-CN"/>
              <a:t>3</a:t>
            </a:r>
            <a:r>
              <a:rPr lang="zh-CN" altLang="en-US"/>
              <a:t>修改数值，再按</a:t>
            </a:r>
            <a:r>
              <a:rPr lang="en-US" altLang="zh-CN"/>
              <a:t>1</a:t>
            </a:r>
            <a:r>
              <a:rPr lang="zh-CN" altLang="en-US"/>
              <a:t>， </a:t>
            </a:r>
          </a:p>
          <a:p>
            <a:r>
              <a:rPr lang="zh-CN" altLang="en-US"/>
              <a:t>最后按</a:t>
            </a:r>
            <a:r>
              <a:rPr lang="en-US" altLang="zh-CN"/>
              <a:t>2</a:t>
            </a:r>
            <a:r>
              <a:rPr lang="zh-CN" altLang="en-US"/>
              <a:t>退出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3600" y="1800225"/>
            <a:ext cx="2331720" cy="4495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15490" y="3168015"/>
            <a:ext cx="794385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87880" y="3168015"/>
            <a:ext cx="1515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087880" y="3528060"/>
            <a:ext cx="16230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447925" y="3364865"/>
            <a:ext cx="12630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u="sng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交流及答疑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1" y="1440300"/>
            <a:ext cx="3600250" cy="5366194"/>
          </a:xfrm>
          <a:prstGeom prst="rect">
            <a:avLst/>
          </a:prstGeom>
        </p:spPr>
      </p:pic>
      <p:sp>
        <p:nvSpPr>
          <p:cNvPr id="7" name="TextBox 26"/>
          <p:cNvSpPr txBox="1"/>
          <p:nvPr/>
        </p:nvSpPr>
        <p:spPr>
          <a:xfrm>
            <a:off x="4824186" y="2567155"/>
            <a:ext cx="3008804" cy="32316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      欢迎各位老师入群，在群里全国各院校的老师可以在虚拟仿真使用上交流心得、教学方法等，同时公司工程师也会及时对技术问题和使用问题进行答疑。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9863"/>
            <a:ext cx="9504363" cy="599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Rectangle 8"/>
          <p:cNvSpPr/>
          <p:nvPr/>
        </p:nvSpPr>
        <p:spPr>
          <a:xfrm>
            <a:off x="0" y="0"/>
            <a:ext cx="9504363" cy="14843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4" name="Rectangle 11"/>
          <p:cNvSpPr/>
          <p:nvPr/>
        </p:nvSpPr>
        <p:spPr>
          <a:xfrm>
            <a:off x="0" y="6337300"/>
            <a:ext cx="9504363" cy="11795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5" name="Rectangle 8"/>
          <p:cNvSpPr/>
          <p:nvPr/>
        </p:nvSpPr>
        <p:spPr>
          <a:xfrm>
            <a:off x="0" y="1936750"/>
            <a:ext cx="4976813" cy="1135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lIns="95447" tIns="47724" rIns="95447" bIns="47724" anchor="ctr" anchorCtr="0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6" name="Text Box 12"/>
          <p:cNvSpPr txBox="1"/>
          <p:nvPr/>
        </p:nvSpPr>
        <p:spPr>
          <a:xfrm>
            <a:off x="432435" y="1512570"/>
            <a:ext cx="7501255" cy="1064260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300" b="1" dirty="0">
                <a:latin typeface="Arial" panose="020B0604020202020204" pitchFamily="34" charset="0"/>
                <a:ea typeface="隶书" panose="02010509060101010101" pitchFamily="49" charset="-122"/>
              </a:rPr>
              <a:t>期待您宝贵的建议！</a:t>
            </a:r>
          </a:p>
        </p:txBody>
      </p:sp>
      <p:sp>
        <p:nvSpPr>
          <p:cNvPr id="66567" name="Rectangle 9"/>
          <p:cNvSpPr/>
          <p:nvPr/>
        </p:nvSpPr>
        <p:spPr>
          <a:xfrm>
            <a:off x="5891213" y="6480175"/>
            <a:ext cx="3613150" cy="8794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endParaRPr lang="zh-CN" altLang="en-US" sz="15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浏览器仿真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4936" y="1684043"/>
            <a:ext cx="820551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进入方式：</a:t>
            </a:r>
            <a:endParaRPr lang="en-US" altLang="zh-CN" b="1" dirty="0"/>
          </a:p>
          <a:p>
            <a:r>
              <a:rPr lang="zh-CN" altLang="en-US" dirty="0"/>
              <a:t>①输入网址：</a:t>
            </a:r>
            <a:r>
              <a:rPr lang="en-US" altLang="zh-CN" dirty="0"/>
              <a:t> </a:t>
            </a:r>
            <a:r>
              <a:rPr lang="en-US" altLang="zh-CN" dirty="0">
                <a:hlinkClick r:id="rId3"/>
              </a:rPr>
              <a:t>https://shulin-soft.com:8046/login.html</a:t>
            </a:r>
            <a:endParaRPr lang="en-US" altLang="zh-CN" dirty="0"/>
          </a:p>
          <a:p>
            <a:r>
              <a:rPr lang="zh-CN" altLang="en-US" sz="1600" dirty="0">
                <a:solidFill>
                  <a:srgbClr val="FF0000"/>
                </a:solidFill>
              </a:rPr>
              <a:t>注：若习惯从官网进入的教师需要将</a:t>
            </a:r>
            <a:r>
              <a:rPr lang="en-US" altLang="zh-CN" sz="1600" dirty="0">
                <a:solidFill>
                  <a:srgbClr val="FF0000"/>
                </a:solidFill>
              </a:rPr>
              <a:t>8041</a:t>
            </a:r>
            <a:r>
              <a:rPr lang="zh-CN" altLang="en-US" sz="1600" dirty="0">
                <a:solidFill>
                  <a:srgbClr val="FF0000"/>
                </a:solidFill>
              </a:rPr>
              <a:t>改为</a:t>
            </a:r>
            <a:r>
              <a:rPr lang="en-US" altLang="zh-CN" sz="1600" dirty="0">
                <a:solidFill>
                  <a:srgbClr val="FF0000"/>
                </a:solidFill>
              </a:rPr>
              <a:t>8046</a:t>
            </a:r>
          </a:p>
          <a:p>
            <a:r>
              <a:rPr lang="zh-CN" altLang="en-US" dirty="0"/>
              <a:t>②输入账号密码登录：</a:t>
            </a:r>
          </a:p>
        </p:txBody>
      </p:sp>
      <p:sp>
        <p:nvSpPr>
          <p:cNvPr id="16" name="矩形 15"/>
          <p:cNvSpPr/>
          <p:nvPr/>
        </p:nvSpPr>
        <p:spPr>
          <a:xfrm>
            <a:off x="434936" y="5938650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推荐使用浏览器： 火狐、</a:t>
            </a:r>
            <a:r>
              <a:rPr lang="en-US" altLang="zh-CN" b="1" dirty="0"/>
              <a:t>Chrome</a:t>
            </a:r>
            <a:r>
              <a:rPr lang="zh-CN" altLang="en-US" b="1" dirty="0"/>
              <a:t>、</a:t>
            </a:r>
            <a:r>
              <a:rPr lang="en-US" altLang="zh-CN" b="1" dirty="0"/>
              <a:t>Edge </a:t>
            </a:r>
            <a:r>
              <a:rPr lang="zh-CN" altLang="en-US" b="1" dirty="0"/>
              <a:t>浏览器</a:t>
            </a:r>
            <a:endParaRPr lang="en-US" altLang="zh-CN" b="1" dirty="0"/>
          </a:p>
        </p:txBody>
      </p:sp>
      <p:pic>
        <p:nvPicPr>
          <p:cNvPr id="4" name="图片 3" descr="Image0038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91" y="3003608"/>
            <a:ext cx="5615513" cy="28101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2206" y="3168188"/>
            <a:ext cx="864060" cy="423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Image00389.bmp"/>
          <p:cNvPicPr>
            <a:picLocks noChangeAspect="1"/>
          </p:cNvPicPr>
          <p:nvPr/>
        </p:nvPicPr>
        <p:blipFill>
          <a:blip r:embed="rId5" cstate="print"/>
          <a:srcRect l="53071" t="28108"/>
          <a:stretch>
            <a:fillRect/>
          </a:stretch>
        </p:blipFill>
        <p:spPr>
          <a:xfrm>
            <a:off x="6480051" y="2992427"/>
            <a:ext cx="2880200" cy="2468535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直接连接符 13"/>
          <p:cNvCxnSpPr>
            <a:endCxn id="5" idx="3"/>
          </p:cNvCxnSpPr>
          <p:nvPr/>
        </p:nvCxnSpPr>
        <p:spPr>
          <a:xfrm flipH="1">
            <a:off x="5976901" y="3098110"/>
            <a:ext cx="504035" cy="281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408296" y="5669052"/>
            <a:ext cx="302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教师账号：</a:t>
            </a:r>
            <a:r>
              <a:rPr lang="en-US" altLang="zh-CN" b="1" dirty="0"/>
              <a:t>5</a:t>
            </a:r>
            <a:r>
              <a:rPr lang="zh-CN" altLang="en-US" b="1" dirty="0"/>
              <a:t>位</a:t>
            </a:r>
          </a:p>
          <a:p>
            <a:r>
              <a:rPr lang="zh-CN" altLang="en-US" dirty="0"/>
              <a:t>学生账号：</a:t>
            </a:r>
            <a:r>
              <a:rPr lang="zh-CN" altLang="en-US" b="1" dirty="0"/>
              <a:t>教师登陆后设定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浏览器仿真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5916" y="1512305"/>
            <a:ext cx="698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注：仿真平台因细节改进和缺陷修改，将不时更新；如遇使用异常，可清一下历史记录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23936" y="2304360"/>
            <a:ext cx="7200500" cy="4474860"/>
            <a:chOff x="503886" y="2088345"/>
            <a:chExt cx="7660745" cy="46908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/>
            <a:srcRect l="79715" b="49673"/>
            <a:stretch>
              <a:fillRect/>
            </a:stretch>
          </p:blipFill>
          <p:spPr>
            <a:xfrm>
              <a:off x="503886" y="2160350"/>
              <a:ext cx="3115310" cy="43478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2131" y="2088345"/>
              <a:ext cx="3038475" cy="21634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2231" y="4320500"/>
              <a:ext cx="2692400" cy="2458720"/>
            </a:xfrm>
            <a:prstGeom prst="rect">
              <a:avLst/>
            </a:prstGeom>
            <a:ln w="12700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583961" y="3608840"/>
              <a:ext cx="864060" cy="2796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>
              <a:off x="2448021" y="3748655"/>
              <a:ext cx="1584110" cy="6781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752181" y="4032480"/>
              <a:ext cx="720050" cy="86406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/>
          <p:nvPr/>
        </p:nvSpPr>
        <p:spPr>
          <a:xfrm>
            <a:off x="403225" y="652463"/>
            <a:ext cx="8553450" cy="91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浏览器仿真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03225" y="2047822"/>
            <a:ext cx="8784610" cy="2800680"/>
            <a:chOff x="647896" y="1871015"/>
            <a:chExt cx="8784610" cy="3727705"/>
          </a:xfrm>
        </p:grpSpPr>
        <p:sp>
          <p:nvSpPr>
            <p:cNvPr id="5" name="文本框 4"/>
            <p:cNvSpPr txBox="1"/>
            <p:nvPr/>
          </p:nvSpPr>
          <p:spPr>
            <a:xfrm>
              <a:off x="1079926" y="2448370"/>
              <a:ext cx="4104285" cy="315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学生账号密码管理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预览各课程实训任务内容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创建实训课程</a:t>
              </a:r>
              <a:endParaRPr lang="en-US" altLang="zh-CN" sz="2400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实训学生管理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实训任务管理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成绩结果查看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成绩导出</a:t>
              </a:r>
              <a:endParaRPr lang="en-US" altLang="zh-CN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7896" y="1925150"/>
              <a:ext cx="2736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教师账号登录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28221" y="2394235"/>
              <a:ext cx="4104285" cy="158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完成实训任务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查看实训任务完成</a:t>
              </a:r>
              <a:endParaRPr lang="en-US" altLang="zh-CN" sz="2400" dirty="0"/>
            </a:p>
            <a:p>
              <a:pPr>
                <a:lnSpc>
                  <a:spcPct val="140000"/>
                </a:lnSpc>
              </a:pPr>
              <a:r>
                <a:rPr lang="en-US" altLang="zh-CN" sz="2400" dirty="0"/>
                <a:t>    </a:t>
              </a:r>
              <a:r>
                <a:rPr lang="zh-CN" altLang="en-US" sz="2400" dirty="0"/>
                <a:t>进度及成绩</a:t>
              </a:r>
              <a:endParaRPr lang="en-US" altLang="zh-CN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96191" y="1871015"/>
              <a:ext cx="2736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学生账号登录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浏览器仿真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575891" y="5441819"/>
            <a:ext cx="374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③点击下载往期培训视频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900" y="1800325"/>
            <a:ext cx="74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在线实训平台管理功能详细讲解内容（观看往期培训视频）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402225" y="2221628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①进入公司官网：</a:t>
            </a:r>
            <a:r>
              <a:rPr lang="en-US" altLang="zh-CN" dirty="0">
                <a:solidFill>
                  <a:srgbClr val="FF0000"/>
                </a:solidFill>
              </a:rPr>
              <a:t>https://www.shulin-soft.com/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402224" y="2701807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②进入“软件下载”页面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1" y="3307776"/>
            <a:ext cx="5426237" cy="1563315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19" idx="0"/>
          </p:cNvCxnSpPr>
          <p:nvPr/>
        </p:nvCxnSpPr>
        <p:spPr>
          <a:xfrm flipH="1" flipV="1">
            <a:off x="3110065" y="2986081"/>
            <a:ext cx="1325284" cy="32169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221146" y="3307776"/>
            <a:ext cx="428405" cy="259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73" y="3020946"/>
            <a:ext cx="3489318" cy="2886226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H="1">
            <a:off x="3024061" y="4871091"/>
            <a:ext cx="3032511" cy="5707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110065" y="5392823"/>
            <a:ext cx="2946507" cy="4899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/>
        </p:nvSpPr>
        <p:spPr>
          <a:xfrm>
            <a:off x="1079926" y="4212306"/>
            <a:ext cx="2499246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仿真操作内容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dirty="0"/>
              <a:t>程序编写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程序调试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dirty="0"/>
              <a:t>程序下载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通电试车</a:t>
            </a:r>
            <a:endParaRPr lang="en-US" altLang="zh-CN" dirty="0"/>
          </a:p>
          <a:p>
            <a:pPr indent="457200"/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PLC1200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控制系统装调仿真操作</a:t>
            </a:r>
            <a:r>
              <a:rPr lang="zh-CN" altLang="en-US" sz="18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18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编程调试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5265" y="1511935"/>
            <a:ext cx="5760720" cy="2379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04005" y="3891915"/>
            <a:ext cx="4949190" cy="28105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00040" y="4083050"/>
            <a:ext cx="3596640" cy="1855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5900" y="3600450"/>
            <a:ext cx="4124960" cy="25063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9900" y="1650025"/>
            <a:ext cx="784854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程序编写：</a:t>
            </a:r>
            <a:r>
              <a:rPr lang="zh-CN" altLang="en-US" dirty="0"/>
              <a:t>根据任务要求编写满足要求的梯形图程序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  <a:p>
            <a:pPr>
              <a:buFont typeface="Wingdings" panose="05000000000000000000" pitchFamily="2" charset="2"/>
            </a:pPr>
            <a:r>
              <a:rPr lang="zh-CN" altLang="en-US" dirty="0">
                <a:solidFill>
                  <a:srgbClr val="FF0000"/>
                </a:solidFill>
              </a:rPr>
              <a:t>注：程序所涉及的指令和方式不受限制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9584" y="2642234"/>
            <a:ext cx="784854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程序调试：</a:t>
            </a:r>
            <a:r>
              <a:rPr lang="zh-CN" altLang="en-US" dirty="0"/>
              <a:t>在系统调试之前可先进行程序验证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739584" y="3121359"/>
            <a:ext cx="82085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</a:t>
            </a:r>
            <a:r>
              <a:rPr lang="zh-CN" altLang="en-US" dirty="0">
                <a:solidFill>
                  <a:srgbClr val="FF0000"/>
                </a:solidFill>
              </a:rPr>
              <a:t>此步骤并不参与评分，可做可不做，教师讲解程序可使用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52016" y="4896445"/>
            <a:ext cx="4320540" cy="14541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PLC1200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控制系统装调仿真操作</a:t>
            </a:r>
            <a:r>
              <a:rPr lang="zh-CN" altLang="en-US" sz="18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18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编程调试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6875" y="4464050"/>
            <a:ext cx="915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监视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9900" y="1650025"/>
            <a:ext cx="784854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程序下载：</a:t>
            </a:r>
            <a:r>
              <a:rPr lang="zh-CN" altLang="en-US" dirty="0"/>
              <a:t>将编写好的</a:t>
            </a:r>
            <a:r>
              <a:rPr lang="en-US" altLang="zh-CN" dirty="0"/>
              <a:t>PLC</a:t>
            </a:r>
            <a:r>
              <a:rPr lang="zh-CN" altLang="en-US" dirty="0"/>
              <a:t>程序下载到电路中的</a:t>
            </a:r>
            <a:r>
              <a:rPr lang="en-US" altLang="zh-CN" dirty="0"/>
              <a:t>“</a:t>
            </a:r>
            <a:r>
              <a:rPr lang="zh-CN" altLang="en-US" dirty="0"/>
              <a:t>硬件</a:t>
            </a:r>
            <a:r>
              <a:rPr lang="en-US" altLang="zh-CN" dirty="0"/>
              <a:t>”PLC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9899" y="2209164"/>
            <a:ext cx="784854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通电试车：</a:t>
            </a:r>
            <a:r>
              <a:rPr lang="zh-CN" altLang="en-US" dirty="0"/>
              <a:t>根据</a:t>
            </a:r>
            <a:r>
              <a:rPr lang="zh-CN" dirty="0"/>
              <a:t>任务要求中的</a:t>
            </a:r>
            <a:r>
              <a:rPr lang="en-US" altLang="zh-CN" dirty="0"/>
              <a:t>“</a:t>
            </a:r>
            <a:r>
              <a:rPr lang="zh-CN" altLang="en-US" dirty="0"/>
              <a:t>调试要求</a:t>
            </a:r>
            <a:r>
              <a:rPr lang="en-US" altLang="zh-CN" dirty="0"/>
              <a:t>”</a:t>
            </a:r>
            <a:r>
              <a:rPr lang="zh-CN" altLang="en-US" dirty="0"/>
              <a:t>的具体调试步骤要求完成试车操作。</a:t>
            </a:r>
            <a:endParaRPr lang="en-US" altLang="zh-CN" dirty="0"/>
          </a:p>
        </p:txBody>
      </p:sp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32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PLC1200</a:t>
            </a:r>
            <a:r>
              <a:rPr lang="zh-CN" altLang="en-US" sz="32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控制系统装调仿真操作</a:t>
            </a:r>
            <a:r>
              <a:rPr lang="zh-CN" altLang="en-US" sz="1800" b="1" u="sng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→编程调试</a:t>
            </a:r>
            <a:endParaRPr kumimoji="0" lang="zh-CN" altLang="en-US" sz="1800" b="1" i="0" u="sng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0151" y="3393773"/>
            <a:ext cx="1296090" cy="2066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8665" y="4437739"/>
            <a:ext cx="784854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清场断电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填写实验报告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/>
              <a:t>保存提交</a:t>
            </a:r>
            <a:endParaRPr lang="en-US" altLang="zh-CN" b="1" dirty="0"/>
          </a:p>
          <a:p>
            <a:r>
              <a:rPr lang="zh-CN" altLang="en-US" b="1" dirty="0">
                <a:solidFill>
                  <a:srgbClr val="FF9900"/>
                </a:solidFill>
              </a:rPr>
              <a:t>提交后系统自动评分，学生和教师均可查看评分结果及明细。</a:t>
            </a:r>
            <a:endParaRPr lang="en-US" altLang="zh-CN" dirty="0">
              <a:solidFill>
                <a:srgbClr val="FF99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5605" y="2659380"/>
            <a:ext cx="6172200" cy="18821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87880" y="3672205"/>
            <a:ext cx="3888105" cy="6483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99815" y="4032250"/>
            <a:ext cx="50419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U5YzNlNzA1MTM4ZTIwY2ViNDRmY2RhMGIxZGE2N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1520</Words>
  <Application>Microsoft Office PowerPoint</Application>
  <PresentationFormat>自定义</PresentationFormat>
  <Paragraphs>177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黑体</vt:lpstr>
      <vt:lpstr>楷体</vt:lpstr>
      <vt:lpstr>隶书</vt:lpstr>
      <vt:lpstr>宋体</vt:lpstr>
      <vt:lpstr>微软雅黑</vt:lpstr>
      <vt:lpstr>Arial</vt:lpstr>
      <vt:lpstr>Calibri</vt:lpstr>
      <vt:lpstr>Wingdings</vt:lpstr>
      <vt:lpstr>默认设计模板</vt:lpstr>
      <vt:lpstr>1_默认设计模板</vt:lpstr>
      <vt:lpstr>PowerPoint 演示文稿</vt:lpstr>
      <vt:lpstr>PowerPoint 演示文稿</vt:lpstr>
      <vt:lpstr>在线实训平台简介  →浏览器仿真        </vt:lpstr>
      <vt:lpstr>在线实训平台简介  →浏览器仿真        </vt:lpstr>
      <vt:lpstr>PowerPoint 演示文稿</vt:lpstr>
      <vt:lpstr>在线实训平台简介  →浏览器仿真        </vt:lpstr>
      <vt:lpstr>PLC1200控制系统装调仿真操作→编程调试</vt:lpstr>
      <vt:lpstr>PLC1200控制系统装调仿真操作→编程调试</vt:lpstr>
      <vt:lpstr>PLC1200控制系统装调仿真操作→编程调试</vt:lpstr>
      <vt:lpstr>如何读懂评分细则？</vt:lpstr>
      <vt:lpstr>PLC1200控制系统装调仿真操作→外围硬件接线</vt:lpstr>
      <vt:lpstr>PLC1200控制系统装调仿真操作→外围硬件接线</vt:lpstr>
      <vt:lpstr>自动评分细则及扣分项说明</vt:lpstr>
      <vt:lpstr>自动评分细则及扣分项说明</vt:lpstr>
      <vt:lpstr>自动评分细则及扣分项说明</vt:lpstr>
      <vt:lpstr>仿真中的编程软件使用说明及注意事项</vt:lpstr>
      <vt:lpstr>仿真中的编程软件使用说明及注意事项</vt:lpstr>
      <vt:lpstr>仿真中的控制对象使用说明及注意事项</vt:lpstr>
      <vt:lpstr>仿真中的控制对象使用说明及注意事项</vt:lpstr>
      <vt:lpstr>仿真中的控制对象使用说明及注意事项</vt:lpstr>
      <vt:lpstr>仿真中的控制对象使用说明及注意事项</vt:lpstr>
      <vt:lpstr>交流及答疑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理念</dc:title>
  <dc:creator>zhu</dc:creator>
  <cp:lastModifiedBy>123</cp:lastModifiedBy>
  <cp:revision>675</cp:revision>
  <dcterms:created xsi:type="dcterms:W3CDTF">2014-02-06T07:02:00Z</dcterms:created>
  <dcterms:modified xsi:type="dcterms:W3CDTF">2024-10-30T07:20:41Z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9124BFFA936D4CAC82DC298373EA7FC9_13</vt:lpwstr>
  </property>
</Properties>
</file>