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0"/>
  </p:notesMasterIdLst>
  <p:handoutMasterIdLst>
    <p:handoutMasterId r:id="rId21"/>
  </p:handoutMasterIdLst>
  <p:sldIdLst>
    <p:sldId id="679" r:id="rId3"/>
    <p:sldId id="680" r:id="rId4"/>
    <p:sldId id="597" r:id="rId5"/>
    <p:sldId id="647" r:id="rId6"/>
    <p:sldId id="630" r:id="rId7"/>
    <p:sldId id="681" r:id="rId8"/>
    <p:sldId id="684" r:id="rId9"/>
    <p:sldId id="683" r:id="rId10"/>
    <p:sldId id="685" r:id="rId11"/>
    <p:sldId id="687" r:id="rId12"/>
    <p:sldId id="688" r:id="rId13"/>
    <p:sldId id="690" r:id="rId14"/>
    <p:sldId id="686" r:id="rId15"/>
    <p:sldId id="689" r:id="rId16"/>
    <p:sldId id="600" r:id="rId17"/>
    <p:sldId id="658" r:id="rId18"/>
    <p:sldId id="298" r:id="rId19"/>
  </p:sldIdLst>
  <p:sldSz cx="9504363" cy="7200900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76250" lvl="1" indent="-1905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54405" lvl="2" indent="-4000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430655" lvl="3" indent="-5905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908175" lvl="4" indent="-7937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-7937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-7937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-7937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-7937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B05A412B-2A3E-45F2-94BD-9B2DD1BD5BE9}">
          <p14:sldIdLst>
            <p14:sldId id="679"/>
            <p14:sldId id="680"/>
            <p14:sldId id="597"/>
            <p14:sldId id="647"/>
            <p14:sldId id="630"/>
            <p14:sldId id="681"/>
            <p14:sldId id="684"/>
            <p14:sldId id="683"/>
            <p14:sldId id="685"/>
            <p14:sldId id="687"/>
            <p14:sldId id="688"/>
            <p14:sldId id="690"/>
            <p14:sldId id="686"/>
            <p14:sldId id="689"/>
            <p14:sldId id="600"/>
            <p14:sldId id="658"/>
          </p14:sldIdLst>
        </p14:section>
        <p14:section name="无标题节" id="{9955120C-9E50-4AF2-BEB9-ACBA877BBA31}">
          <p14:sldIdLst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29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CC"/>
    <a:srgbClr val="000099"/>
    <a:srgbClr val="FF9900"/>
    <a:srgbClr val="66FF99"/>
    <a:srgbClr val="6600FF"/>
    <a:srgbClr val="FF6600"/>
    <a:srgbClr val="99CCFF"/>
    <a:srgbClr val="A0D1D8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90" autoAdjust="0"/>
    <p:restoredTop sz="94638"/>
  </p:normalViewPr>
  <p:slideViewPr>
    <p:cSldViewPr showGuides="1">
      <p:cViewPr varScale="1">
        <p:scale>
          <a:sx n="113" d="100"/>
          <a:sy n="113" d="100"/>
        </p:scale>
        <p:origin x="1310" y="101"/>
      </p:cViewPr>
      <p:guideLst>
        <p:guide orient="horz" pos="2268"/>
        <p:guide pos="29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7588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166813" y="685800"/>
            <a:ext cx="4524375" cy="34290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7625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54405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430655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908175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‹#›</a:t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625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440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3065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0817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86330" algn="l" defTabSz="95440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63215" algn="l" defTabSz="95440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40735" algn="l" defTabSz="95440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17620" algn="l" defTabSz="95440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8611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686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653801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12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fld id="{43A7632D-3958-4D09-8768-840B6FBBA3A1}" type="slidenum">
              <a: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05305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3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4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15</a:t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12827" y="2236948"/>
            <a:ext cx="8078709" cy="1543526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25656" y="4080510"/>
            <a:ext cx="6653054" cy="1840230"/>
          </a:xfrm>
        </p:spPr>
        <p:txBody>
          <a:bodyPr/>
          <a:lstStyle>
            <a:lvl1pPr marL="0" indent="0" algn="ctr">
              <a:buNone/>
              <a:defRPr/>
            </a:lvl1pPr>
            <a:lvl2pPr marL="477520" indent="0" algn="ctr">
              <a:buNone/>
              <a:defRPr/>
            </a:lvl2pPr>
            <a:lvl3pPr marL="954405" indent="0" algn="ctr">
              <a:buNone/>
              <a:defRPr/>
            </a:lvl3pPr>
            <a:lvl4pPr marL="1431925" indent="0" algn="ctr">
              <a:buNone/>
              <a:defRPr/>
            </a:lvl4pPr>
            <a:lvl5pPr marL="1908810" indent="0" algn="ctr">
              <a:buNone/>
              <a:defRPr/>
            </a:lvl5pPr>
            <a:lvl6pPr marL="2386330" indent="0" algn="ctr">
              <a:buNone/>
              <a:defRPr/>
            </a:lvl6pPr>
            <a:lvl7pPr marL="2863215" indent="0" algn="ctr">
              <a:buNone/>
              <a:defRPr/>
            </a:lvl7pPr>
            <a:lvl8pPr marL="3340735" indent="0" algn="ctr">
              <a:buNone/>
              <a:defRPr/>
            </a:lvl8pPr>
            <a:lvl9pPr marL="381762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90663" y="288372"/>
            <a:ext cx="2138482" cy="6144101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5219" y="288372"/>
            <a:ext cx="6257039" cy="6144101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标题和内容在文本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5218" y="288370"/>
            <a:ext cx="8553927" cy="120015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5218" y="1680210"/>
            <a:ext cx="8553927" cy="2295287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5218" y="4135519"/>
            <a:ext cx="8553927" cy="229695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6921547"/>
      </p:ext>
    </p:extLst>
  </p:cSld>
  <p:clrMapOvr>
    <a:masterClrMapping/>
  </p:clrMapOvr>
  <p:transition spd="slow" advTm="300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12827" y="2236948"/>
            <a:ext cx="8078709" cy="1543526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25656" y="4080510"/>
            <a:ext cx="6653054" cy="1840230"/>
          </a:xfrm>
        </p:spPr>
        <p:txBody>
          <a:bodyPr/>
          <a:lstStyle>
            <a:lvl1pPr marL="0" indent="0" algn="ctr">
              <a:buNone/>
              <a:defRPr/>
            </a:lvl1pPr>
            <a:lvl2pPr marL="477520" indent="0" algn="ctr">
              <a:buNone/>
              <a:defRPr/>
            </a:lvl2pPr>
            <a:lvl3pPr marL="954405" indent="0" algn="ctr">
              <a:buNone/>
              <a:defRPr/>
            </a:lvl3pPr>
            <a:lvl4pPr marL="1431925" indent="0" algn="ctr">
              <a:buNone/>
              <a:defRPr/>
            </a:lvl4pPr>
            <a:lvl5pPr marL="1908810" indent="0" algn="ctr">
              <a:buNone/>
              <a:defRPr/>
            </a:lvl5pPr>
            <a:lvl6pPr marL="2386330" indent="0" algn="ctr">
              <a:buNone/>
              <a:defRPr/>
            </a:lvl6pPr>
            <a:lvl7pPr marL="2863215" indent="0" algn="ctr">
              <a:buNone/>
              <a:defRPr/>
            </a:lvl7pPr>
            <a:lvl8pPr marL="3340735" indent="0" algn="ctr">
              <a:buNone/>
              <a:defRPr/>
            </a:lvl8pPr>
            <a:lvl9pPr marL="381762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0779" y="4627246"/>
            <a:ext cx="8078709" cy="1430179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50779" y="3052049"/>
            <a:ext cx="8078709" cy="1575196"/>
          </a:xfrm>
        </p:spPr>
        <p:txBody>
          <a:bodyPr anchor="b"/>
          <a:lstStyle>
            <a:lvl1pPr marL="0" indent="0">
              <a:buNone/>
              <a:defRPr sz="2100"/>
            </a:lvl1pPr>
            <a:lvl2pPr marL="477520" indent="0">
              <a:buNone/>
              <a:defRPr sz="1900"/>
            </a:lvl2pPr>
            <a:lvl3pPr marL="954405" indent="0">
              <a:buNone/>
              <a:defRPr sz="1700"/>
            </a:lvl3pPr>
            <a:lvl4pPr marL="1431925" indent="0">
              <a:buNone/>
              <a:defRPr sz="1500"/>
            </a:lvl4pPr>
            <a:lvl5pPr marL="1908810" indent="0">
              <a:buNone/>
              <a:defRPr sz="1500"/>
            </a:lvl5pPr>
            <a:lvl6pPr marL="2386330" indent="0">
              <a:buNone/>
              <a:defRPr sz="1500"/>
            </a:lvl6pPr>
            <a:lvl7pPr marL="2863215" indent="0">
              <a:buNone/>
              <a:defRPr sz="1500"/>
            </a:lvl7pPr>
            <a:lvl8pPr marL="3340735" indent="0">
              <a:buNone/>
              <a:defRPr sz="1500"/>
            </a:lvl8pPr>
            <a:lvl9pPr marL="3817620" indent="0">
              <a:buNone/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5219" y="1680212"/>
            <a:ext cx="4197760" cy="475226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31385" y="1680212"/>
            <a:ext cx="4197760" cy="475226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75218" y="1611869"/>
            <a:ext cx="4199411" cy="67175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7520" indent="0">
              <a:buNone/>
              <a:defRPr sz="2100" b="1"/>
            </a:lvl2pPr>
            <a:lvl3pPr marL="954405" indent="0">
              <a:buNone/>
              <a:defRPr sz="1900" b="1"/>
            </a:lvl3pPr>
            <a:lvl4pPr marL="1431925" indent="0">
              <a:buNone/>
              <a:defRPr sz="1700" b="1"/>
            </a:lvl4pPr>
            <a:lvl5pPr marL="1908810" indent="0">
              <a:buNone/>
              <a:defRPr sz="1700" b="1"/>
            </a:lvl5pPr>
            <a:lvl6pPr marL="2386330" indent="0">
              <a:buNone/>
              <a:defRPr sz="1700" b="1"/>
            </a:lvl6pPr>
            <a:lvl7pPr marL="2863215" indent="0">
              <a:buNone/>
              <a:defRPr sz="1700" b="1"/>
            </a:lvl7pPr>
            <a:lvl8pPr marL="3340735" indent="0">
              <a:buNone/>
              <a:defRPr sz="1700" b="1"/>
            </a:lvl8pPr>
            <a:lvl9pPr marL="3817620" indent="0">
              <a:buNone/>
              <a:defRPr sz="17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5218" y="2283619"/>
            <a:ext cx="4199411" cy="414885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828086" y="1611869"/>
            <a:ext cx="4201060" cy="67175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7520" indent="0">
              <a:buNone/>
              <a:defRPr sz="2100" b="1"/>
            </a:lvl2pPr>
            <a:lvl3pPr marL="954405" indent="0">
              <a:buNone/>
              <a:defRPr sz="1900" b="1"/>
            </a:lvl3pPr>
            <a:lvl4pPr marL="1431925" indent="0">
              <a:buNone/>
              <a:defRPr sz="1700" b="1"/>
            </a:lvl4pPr>
            <a:lvl5pPr marL="1908810" indent="0">
              <a:buNone/>
              <a:defRPr sz="1700" b="1"/>
            </a:lvl5pPr>
            <a:lvl6pPr marL="2386330" indent="0">
              <a:buNone/>
              <a:defRPr sz="1700" b="1"/>
            </a:lvl6pPr>
            <a:lvl7pPr marL="2863215" indent="0">
              <a:buNone/>
              <a:defRPr sz="1700" b="1"/>
            </a:lvl7pPr>
            <a:lvl8pPr marL="3340735" indent="0">
              <a:buNone/>
              <a:defRPr sz="1700" b="1"/>
            </a:lvl8pPr>
            <a:lvl9pPr marL="3817620" indent="0">
              <a:buNone/>
              <a:defRPr sz="17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828086" y="2283619"/>
            <a:ext cx="4201060" cy="414885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5219" y="286702"/>
            <a:ext cx="3126870" cy="1220153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5942" y="286704"/>
            <a:ext cx="5313203" cy="6145769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5219" y="1506857"/>
            <a:ext cx="3126870" cy="4925616"/>
          </a:xfrm>
        </p:spPr>
        <p:txBody>
          <a:bodyPr/>
          <a:lstStyle>
            <a:lvl1pPr marL="0" indent="0">
              <a:buNone/>
              <a:defRPr sz="1500"/>
            </a:lvl1pPr>
            <a:lvl2pPr marL="477520" indent="0">
              <a:buNone/>
              <a:defRPr sz="1300"/>
            </a:lvl2pPr>
            <a:lvl3pPr marL="954405" indent="0">
              <a:buNone/>
              <a:defRPr sz="1000"/>
            </a:lvl3pPr>
            <a:lvl4pPr marL="1431925" indent="0">
              <a:buNone/>
              <a:defRPr sz="900"/>
            </a:lvl4pPr>
            <a:lvl5pPr marL="1908810" indent="0">
              <a:buNone/>
              <a:defRPr sz="900"/>
            </a:lvl5pPr>
            <a:lvl6pPr marL="2386330" indent="0">
              <a:buNone/>
              <a:defRPr sz="900"/>
            </a:lvl6pPr>
            <a:lvl7pPr marL="2863215" indent="0">
              <a:buNone/>
              <a:defRPr sz="900"/>
            </a:lvl7pPr>
            <a:lvl8pPr marL="3340735" indent="0">
              <a:buNone/>
              <a:defRPr sz="900"/>
            </a:lvl8pPr>
            <a:lvl9pPr marL="381762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2922" y="5040631"/>
            <a:ext cx="5702618" cy="5950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862922" y="643414"/>
            <a:ext cx="5702618" cy="4320540"/>
          </a:xfrm>
        </p:spPr>
        <p:txBody>
          <a:bodyPr vert="horz" wrap="square" lIns="95447" tIns="47724" rIns="95447" bIns="47724" numCol="1" anchor="t" anchorCtr="0" compatLnSpc="1"/>
          <a:lstStyle>
            <a:lvl1pPr marL="0" indent="0">
              <a:buNone/>
              <a:defRPr sz="3300"/>
            </a:lvl1pPr>
            <a:lvl2pPr marL="477520" indent="0">
              <a:buNone/>
              <a:defRPr sz="2900"/>
            </a:lvl2pPr>
            <a:lvl3pPr marL="954405" indent="0">
              <a:buNone/>
              <a:defRPr sz="2500"/>
            </a:lvl3pPr>
            <a:lvl4pPr marL="1431925" indent="0">
              <a:buNone/>
              <a:defRPr sz="2100"/>
            </a:lvl4pPr>
            <a:lvl5pPr marL="1908810" indent="0">
              <a:buNone/>
              <a:defRPr sz="2100"/>
            </a:lvl5pPr>
            <a:lvl6pPr marL="2386330" indent="0">
              <a:buNone/>
              <a:defRPr sz="2100"/>
            </a:lvl6pPr>
            <a:lvl7pPr marL="2863215" indent="0">
              <a:buNone/>
              <a:defRPr sz="2100"/>
            </a:lvl7pPr>
            <a:lvl8pPr marL="3340735" indent="0">
              <a:buNone/>
              <a:defRPr sz="2100"/>
            </a:lvl8pPr>
            <a:lvl9pPr marL="3817620" indent="0">
              <a:buNone/>
              <a:defRPr sz="21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3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862922" y="5635706"/>
            <a:ext cx="5702618" cy="845105"/>
          </a:xfrm>
        </p:spPr>
        <p:txBody>
          <a:bodyPr/>
          <a:lstStyle>
            <a:lvl1pPr marL="0" indent="0">
              <a:buNone/>
              <a:defRPr sz="1500"/>
            </a:lvl1pPr>
            <a:lvl2pPr marL="477520" indent="0">
              <a:buNone/>
              <a:defRPr sz="1300"/>
            </a:lvl2pPr>
            <a:lvl3pPr marL="954405" indent="0">
              <a:buNone/>
              <a:defRPr sz="1000"/>
            </a:lvl3pPr>
            <a:lvl4pPr marL="1431925" indent="0">
              <a:buNone/>
              <a:defRPr sz="900"/>
            </a:lvl4pPr>
            <a:lvl5pPr marL="1908810" indent="0">
              <a:buNone/>
              <a:defRPr sz="900"/>
            </a:lvl5pPr>
            <a:lvl6pPr marL="2386330" indent="0">
              <a:buNone/>
              <a:defRPr sz="900"/>
            </a:lvl6pPr>
            <a:lvl7pPr marL="2863215" indent="0">
              <a:buNone/>
              <a:defRPr sz="900"/>
            </a:lvl7pPr>
            <a:lvl8pPr marL="3340735" indent="0">
              <a:buNone/>
              <a:defRPr sz="900"/>
            </a:lvl8pPr>
            <a:lvl9pPr marL="381762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90663" y="288372"/>
            <a:ext cx="2138482" cy="6144101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5219" y="288372"/>
            <a:ext cx="6257039" cy="6144101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标题和内容在文本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5218" y="288370"/>
            <a:ext cx="8553927" cy="120015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5218" y="1680210"/>
            <a:ext cx="8553927" cy="2295287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5218" y="4135519"/>
            <a:ext cx="8553927" cy="229695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0779" y="4627246"/>
            <a:ext cx="8078709" cy="1430179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50779" y="3052049"/>
            <a:ext cx="8078709" cy="1575196"/>
          </a:xfrm>
        </p:spPr>
        <p:txBody>
          <a:bodyPr anchor="b"/>
          <a:lstStyle>
            <a:lvl1pPr marL="0" indent="0">
              <a:buNone/>
              <a:defRPr sz="2100"/>
            </a:lvl1pPr>
            <a:lvl2pPr marL="477520" indent="0">
              <a:buNone/>
              <a:defRPr sz="1900"/>
            </a:lvl2pPr>
            <a:lvl3pPr marL="954405" indent="0">
              <a:buNone/>
              <a:defRPr sz="1700"/>
            </a:lvl3pPr>
            <a:lvl4pPr marL="1431925" indent="0">
              <a:buNone/>
              <a:defRPr sz="1500"/>
            </a:lvl4pPr>
            <a:lvl5pPr marL="1908810" indent="0">
              <a:buNone/>
              <a:defRPr sz="1500"/>
            </a:lvl5pPr>
            <a:lvl6pPr marL="2386330" indent="0">
              <a:buNone/>
              <a:defRPr sz="1500"/>
            </a:lvl6pPr>
            <a:lvl7pPr marL="2863215" indent="0">
              <a:buNone/>
              <a:defRPr sz="1500"/>
            </a:lvl7pPr>
            <a:lvl8pPr marL="3340735" indent="0">
              <a:buNone/>
              <a:defRPr sz="1500"/>
            </a:lvl8pPr>
            <a:lvl9pPr marL="3817620" indent="0">
              <a:buNone/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5219" y="1680212"/>
            <a:ext cx="4197760" cy="475226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31385" y="1680212"/>
            <a:ext cx="4197760" cy="475226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75218" y="1611869"/>
            <a:ext cx="4199411" cy="67175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7520" indent="0">
              <a:buNone/>
              <a:defRPr sz="2100" b="1"/>
            </a:lvl2pPr>
            <a:lvl3pPr marL="954405" indent="0">
              <a:buNone/>
              <a:defRPr sz="1900" b="1"/>
            </a:lvl3pPr>
            <a:lvl4pPr marL="1431925" indent="0">
              <a:buNone/>
              <a:defRPr sz="1700" b="1"/>
            </a:lvl4pPr>
            <a:lvl5pPr marL="1908810" indent="0">
              <a:buNone/>
              <a:defRPr sz="1700" b="1"/>
            </a:lvl5pPr>
            <a:lvl6pPr marL="2386330" indent="0">
              <a:buNone/>
              <a:defRPr sz="1700" b="1"/>
            </a:lvl6pPr>
            <a:lvl7pPr marL="2863215" indent="0">
              <a:buNone/>
              <a:defRPr sz="1700" b="1"/>
            </a:lvl7pPr>
            <a:lvl8pPr marL="3340735" indent="0">
              <a:buNone/>
              <a:defRPr sz="1700" b="1"/>
            </a:lvl8pPr>
            <a:lvl9pPr marL="3817620" indent="0">
              <a:buNone/>
              <a:defRPr sz="17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5218" y="2283619"/>
            <a:ext cx="4199411" cy="414885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828086" y="1611869"/>
            <a:ext cx="4201060" cy="67175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7520" indent="0">
              <a:buNone/>
              <a:defRPr sz="2100" b="1"/>
            </a:lvl2pPr>
            <a:lvl3pPr marL="954405" indent="0">
              <a:buNone/>
              <a:defRPr sz="1900" b="1"/>
            </a:lvl3pPr>
            <a:lvl4pPr marL="1431925" indent="0">
              <a:buNone/>
              <a:defRPr sz="1700" b="1"/>
            </a:lvl4pPr>
            <a:lvl5pPr marL="1908810" indent="0">
              <a:buNone/>
              <a:defRPr sz="1700" b="1"/>
            </a:lvl5pPr>
            <a:lvl6pPr marL="2386330" indent="0">
              <a:buNone/>
              <a:defRPr sz="1700" b="1"/>
            </a:lvl6pPr>
            <a:lvl7pPr marL="2863215" indent="0">
              <a:buNone/>
              <a:defRPr sz="1700" b="1"/>
            </a:lvl7pPr>
            <a:lvl8pPr marL="3340735" indent="0">
              <a:buNone/>
              <a:defRPr sz="1700" b="1"/>
            </a:lvl8pPr>
            <a:lvl9pPr marL="3817620" indent="0">
              <a:buNone/>
              <a:defRPr sz="17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828086" y="2283619"/>
            <a:ext cx="4201060" cy="414885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5219" y="286702"/>
            <a:ext cx="3126870" cy="1220153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5942" y="286704"/>
            <a:ext cx="5313203" cy="6145769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5219" y="1506857"/>
            <a:ext cx="3126870" cy="4925616"/>
          </a:xfrm>
        </p:spPr>
        <p:txBody>
          <a:bodyPr/>
          <a:lstStyle>
            <a:lvl1pPr marL="0" indent="0">
              <a:buNone/>
              <a:defRPr sz="1500"/>
            </a:lvl1pPr>
            <a:lvl2pPr marL="477520" indent="0">
              <a:buNone/>
              <a:defRPr sz="1300"/>
            </a:lvl2pPr>
            <a:lvl3pPr marL="954405" indent="0">
              <a:buNone/>
              <a:defRPr sz="1000"/>
            </a:lvl3pPr>
            <a:lvl4pPr marL="1431925" indent="0">
              <a:buNone/>
              <a:defRPr sz="900"/>
            </a:lvl4pPr>
            <a:lvl5pPr marL="1908810" indent="0">
              <a:buNone/>
              <a:defRPr sz="900"/>
            </a:lvl5pPr>
            <a:lvl6pPr marL="2386330" indent="0">
              <a:buNone/>
              <a:defRPr sz="900"/>
            </a:lvl6pPr>
            <a:lvl7pPr marL="2863215" indent="0">
              <a:buNone/>
              <a:defRPr sz="900"/>
            </a:lvl7pPr>
            <a:lvl8pPr marL="3340735" indent="0">
              <a:buNone/>
              <a:defRPr sz="900"/>
            </a:lvl8pPr>
            <a:lvl9pPr marL="381762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2922" y="5040631"/>
            <a:ext cx="5702618" cy="5950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862922" y="643414"/>
            <a:ext cx="5702618" cy="4320540"/>
          </a:xfrm>
        </p:spPr>
        <p:txBody>
          <a:bodyPr vert="horz" wrap="square" lIns="95447" tIns="47724" rIns="95447" bIns="47724" numCol="1" anchor="t" anchorCtr="0" compatLnSpc="1"/>
          <a:lstStyle>
            <a:lvl1pPr marL="0" indent="0">
              <a:buNone/>
              <a:defRPr sz="3300"/>
            </a:lvl1pPr>
            <a:lvl2pPr marL="477520" indent="0">
              <a:buNone/>
              <a:defRPr sz="2900"/>
            </a:lvl2pPr>
            <a:lvl3pPr marL="954405" indent="0">
              <a:buNone/>
              <a:defRPr sz="2500"/>
            </a:lvl3pPr>
            <a:lvl4pPr marL="1431925" indent="0">
              <a:buNone/>
              <a:defRPr sz="2100"/>
            </a:lvl4pPr>
            <a:lvl5pPr marL="1908810" indent="0">
              <a:buNone/>
              <a:defRPr sz="2100"/>
            </a:lvl5pPr>
            <a:lvl6pPr marL="2386330" indent="0">
              <a:buNone/>
              <a:defRPr sz="2100"/>
            </a:lvl6pPr>
            <a:lvl7pPr marL="2863215" indent="0">
              <a:buNone/>
              <a:defRPr sz="2100"/>
            </a:lvl7pPr>
            <a:lvl8pPr marL="3340735" indent="0">
              <a:buNone/>
              <a:defRPr sz="2100"/>
            </a:lvl8pPr>
            <a:lvl9pPr marL="3817620" indent="0">
              <a:buNone/>
              <a:defRPr sz="21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3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862922" y="5635706"/>
            <a:ext cx="5702618" cy="845105"/>
          </a:xfrm>
        </p:spPr>
        <p:txBody>
          <a:bodyPr/>
          <a:lstStyle>
            <a:lvl1pPr marL="0" indent="0">
              <a:buNone/>
              <a:defRPr sz="1500"/>
            </a:lvl1pPr>
            <a:lvl2pPr marL="477520" indent="0">
              <a:buNone/>
              <a:defRPr sz="1300"/>
            </a:lvl2pPr>
            <a:lvl3pPr marL="954405" indent="0">
              <a:buNone/>
              <a:defRPr sz="1000"/>
            </a:lvl3pPr>
            <a:lvl4pPr marL="1431925" indent="0">
              <a:buNone/>
              <a:defRPr sz="900"/>
            </a:lvl4pPr>
            <a:lvl5pPr marL="1908810" indent="0">
              <a:buNone/>
              <a:defRPr sz="900"/>
            </a:lvl5pPr>
            <a:lvl6pPr marL="2386330" indent="0">
              <a:buNone/>
              <a:defRPr sz="900"/>
            </a:lvl6pPr>
            <a:lvl7pPr marL="2863215" indent="0">
              <a:buNone/>
              <a:defRPr sz="900"/>
            </a:lvl7pPr>
            <a:lvl8pPr marL="3340735" indent="0">
              <a:buNone/>
              <a:defRPr sz="900"/>
            </a:lvl8pPr>
            <a:lvl9pPr marL="381762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74663" y="288925"/>
            <a:ext cx="8555037" cy="1200150"/>
          </a:xfrm>
          <a:prstGeom prst="rect">
            <a:avLst/>
          </a:prstGeom>
          <a:noFill/>
          <a:ln w="9525">
            <a:noFill/>
          </a:ln>
        </p:spPr>
        <p:txBody>
          <a:bodyPr lIns="95447" tIns="47724" rIns="95447" bIns="47724"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74663" y="1679575"/>
            <a:ext cx="8555037" cy="4752975"/>
          </a:xfrm>
          <a:prstGeom prst="rect">
            <a:avLst/>
          </a:prstGeom>
          <a:noFill/>
          <a:ln w="9525">
            <a:noFill/>
          </a:ln>
        </p:spPr>
        <p:txBody>
          <a:bodyPr lIns="95447" tIns="47724" rIns="95447" bIns="47724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74663" y="6557963"/>
            <a:ext cx="2217738" cy="5000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447" tIns="47724" rIns="95447" bIns="47724" numCol="1" anchor="t" anchorCtr="0" compatLnSpc="1"/>
          <a:lstStyle>
            <a:lvl1pPr algn="l">
              <a:defRPr sz="15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48025" y="6557963"/>
            <a:ext cx="3008313" cy="5000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447" tIns="47724" rIns="95447" bIns="47724" numCol="1" anchor="t" anchorCtr="0" compatLnSpc="1"/>
          <a:lstStyle>
            <a:lvl1pPr algn="ctr">
              <a:defRPr sz="15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11963" y="6557963"/>
            <a:ext cx="2217738" cy="5000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447" tIns="47724" rIns="95447" bIns="47724" numCol="1" anchor="t" anchorCtr="0" compatLnSpc="1"/>
          <a:lstStyle>
            <a:lvl1pPr algn="r">
              <a:defRPr sz="1500"/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0" y="0"/>
            <a:ext cx="9504363" cy="652463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lIns="95447" tIns="47724" rIns="95447" bIns="4772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矩形 7"/>
          <p:cNvSpPr>
            <a:spLocks noChangeArrowheads="1"/>
          </p:cNvSpPr>
          <p:nvPr/>
        </p:nvSpPr>
        <p:spPr bwMode="auto">
          <a:xfrm>
            <a:off x="0" y="6851650"/>
            <a:ext cx="9504363" cy="34925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lIns="95447" tIns="47724" rIns="95447" bIns="4772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3" name="Text Box 14"/>
          <p:cNvSpPr txBox="1">
            <a:spLocks noChangeArrowheads="1"/>
          </p:cNvSpPr>
          <p:nvPr/>
        </p:nvSpPr>
        <p:spPr bwMode="auto">
          <a:xfrm>
            <a:off x="1535113" y="0"/>
            <a:ext cx="3290888" cy="6080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5447" tIns="47724" rIns="95447" bIns="47724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3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  <a:t>智造艺海勤作舟</a:t>
            </a:r>
          </a:p>
        </p:txBody>
      </p:sp>
      <p:sp>
        <p:nvSpPr>
          <p:cNvPr id="1034" name="Text Box 15"/>
          <p:cNvSpPr txBox="1">
            <a:spLocks noChangeArrowheads="1"/>
          </p:cNvSpPr>
          <p:nvPr/>
        </p:nvSpPr>
        <p:spPr bwMode="auto">
          <a:xfrm>
            <a:off x="5124450" y="0"/>
            <a:ext cx="3892550" cy="6080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5447" tIns="47724" rIns="95447" bIns="47724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3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  <a:t>风正帆悬助达岸</a:t>
            </a:r>
          </a:p>
        </p:txBody>
      </p:sp>
      <p:sp>
        <p:nvSpPr>
          <p:cNvPr id="1035" name="Text Box 17"/>
          <p:cNvSpPr txBox="1">
            <a:spLocks noChangeArrowheads="1"/>
          </p:cNvSpPr>
          <p:nvPr/>
        </p:nvSpPr>
        <p:spPr bwMode="auto">
          <a:xfrm>
            <a:off x="2581275" y="6865938"/>
            <a:ext cx="5314950" cy="2968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5447" tIns="47724" rIns="95447" bIns="47724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勤奋为基础，态度和方法为风，推动训练之帆。</a:t>
            </a:r>
            <a:r>
              <a:rPr kumimoji="0" lang="en-US" altLang="zh-CN" sz="13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——</a:t>
            </a:r>
            <a:r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动力在心</a:t>
            </a:r>
          </a:p>
        </p:txBody>
      </p:sp>
      <p:pic>
        <p:nvPicPr>
          <p:cNvPr id="1036" name="Picture 18" descr="未命名-2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560388" y="46038"/>
            <a:ext cx="509587" cy="579437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77520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54405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431925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908810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57505" indent="-357505" algn="l" rtl="0" eaLnBrk="0" fontAlgn="base" hangingPunct="0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774700" indent="-297180" algn="l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  <a:ea typeface="+mn-ea"/>
        </a:defRPr>
      </a:lvl2pPr>
      <a:lvl3pPr marL="1192530" indent="-238125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</a:defRPr>
      </a:lvl3pPr>
      <a:lvl4pPr marL="1670050" indent="-238125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</a:defRPr>
      </a:lvl4pPr>
      <a:lvl5pPr marL="2146300" indent="-238125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5pPr>
      <a:lvl6pPr marL="2625090" indent="-23876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6pPr>
      <a:lvl7pPr marL="3101975" indent="-23876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7pPr>
      <a:lvl8pPr marL="3579495" indent="-23876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8pPr>
      <a:lvl9pPr marL="4056380" indent="-23876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7520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4405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925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08810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86330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63215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40735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17620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74663" y="288925"/>
            <a:ext cx="8555037" cy="1200150"/>
          </a:xfrm>
          <a:prstGeom prst="rect">
            <a:avLst/>
          </a:prstGeom>
          <a:noFill/>
          <a:ln w="9525">
            <a:noFill/>
          </a:ln>
        </p:spPr>
        <p:txBody>
          <a:bodyPr lIns="95447" tIns="47724" rIns="95447" bIns="47724"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74663" y="1679575"/>
            <a:ext cx="8555037" cy="4752975"/>
          </a:xfrm>
          <a:prstGeom prst="rect">
            <a:avLst/>
          </a:prstGeom>
          <a:noFill/>
          <a:ln w="9525">
            <a:noFill/>
          </a:ln>
        </p:spPr>
        <p:txBody>
          <a:bodyPr lIns="95447" tIns="47724" rIns="95447" bIns="47724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74663" y="6557963"/>
            <a:ext cx="2217738" cy="5000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447" tIns="47724" rIns="95447" bIns="47724" numCol="1" anchor="t" anchorCtr="0" compatLnSpc="1"/>
          <a:lstStyle>
            <a:lvl1pPr algn="l">
              <a:defRPr sz="15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48025" y="6557963"/>
            <a:ext cx="3008313" cy="5000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447" tIns="47724" rIns="95447" bIns="47724" numCol="1" anchor="t" anchorCtr="0" compatLnSpc="1"/>
          <a:lstStyle>
            <a:lvl1pPr algn="ctr">
              <a:defRPr sz="15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11963" y="6557963"/>
            <a:ext cx="2217738" cy="5000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447" tIns="47724" rIns="95447" bIns="47724" numCol="1" anchor="t" anchorCtr="0" compatLnSpc="1"/>
          <a:lstStyle>
            <a:lvl1pPr algn="r">
              <a:defRPr sz="1500"/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0" y="0"/>
            <a:ext cx="9504363" cy="652463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lIns="95447" tIns="47724" rIns="95447" bIns="4772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矩形 7"/>
          <p:cNvSpPr>
            <a:spLocks noChangeArrowheads="1"/>
          </p:cNvSpPr>
          <p:nvPr/>
        </p:nvSpPr>
        <p:spPr bwMode="auto">
          <a:xfrm>
            <a:off x="0" y="6851650"/>
            <a:ext cx="9504363" cy="34925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lIns="95447" tIns="47724" rIns="95447" bIns="4772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3" name="Text Box 14"/>
          <p:cNvSpPr txBox="1">
            <a:spLocks noChangeArrowheads="1"/>
          </p:cNvSpPr>
          <p:nvPr/>
        </p:nvSpPr>
        <p:spPr bwMode="auto">
          <a:xfrm>
            <a:off x="1535113" y="0"/>
            <a:ext cx="3290888" cy="6080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5447" tIns="47724" rIns="95447" bIns="47724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3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  <a:t>智造艺海勤作舟</a:t>
            </a:r>
          </a:p>
        </p:txBody>
      </p:sp>
      <p:sp>
        <p:nvSpPr>
          <p:cNvPr id="1034" name="Text Box 15"/>
          <p:cNvSpPr txBox="1">
            <a:spLocks noChangeArrowheads="1"/>
          </p:cNvSpPr>
          <p:nvPr/>
        </p:nvSpPr>
        <p:spPr bwMode="auto">
          <a:xfrm>
            <a:off x="5124450" y="0"/>
            <a:ext cx="3892550" cy="6080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5447" tIns="47724" rIns="95447" bIns="47724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3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  <a:t>风正帆悬助达岸</a:t>
            </a:r>
          </a:p>
        </p:txBody>
      </p:sp>
      <p:sp>
        <p:nvSpPr>
          <p:cNvPr id="1035" name="Text Box 17"/>
          <p:cNvSpPr txBox="1">
            <a:spLocks noChangeArrowheads="1"/>
          </p:cNvSpPr>
          <p:nvPr/>
        </p:nvSpPr>
        <p:spPr bwMode="auto">
          <a:xfrm>
            <a:off x="2581275" y="6865938"/>
            <a:ext cx="5314950" cy="2968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5447" tIns="47724" rIns="95447" bIns="47724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勤奋为基础，态度和方法为风，推动训练之帆。</a:t>
            </a:r>
            <a:r>
              <a:rPr kumimoji="0" lang="en-US" altLang="zh-CN" sz="13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——</a:t>
            </a:r>
            <a:r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动力在心</a:t>
            </a:r>
          </a:p>
        </p:txBody>
      </p:sp>
      <p:pic>
        <p:nvPicPr>
          <p:cNvPr id="1036" name="Picture 18" descr="未命名-2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560388" y="46038"/>
            <a:ext cx="509587" cy="579437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77520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54405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431925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908810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57505" indent="-357505" algn="l" rtl="0" eaLnBrk="0" fontAlgn="base" hangingPunct="0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774700" indent="-297180" algn="l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  <a:ea typeface="+mn-ea"/>
        </a:defRPr>
      </a:lvl2pPr>
      <a:lvl3pPr marL="1192530" indent="-238125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</a:defRPr>
      </a:lvl3pPr>
      <a:lvl4pPr marL="1670050" indent="-238125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</a:defRPr>
      </a:lvl4pPr>
      <a:lvl5pPr marL="2146300" indent="-238125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5pPr>
      <a:lvl6pPr marL="2625090" indent="-23876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6pPr>
      <a:lvl7pPr marL="3101975" indent="-23876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7pPr>
      <a:lvl8pPr marL="3579495" indent="-23876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8pPr>
      <a:lvl9pPr marL="4056380" indent="-23876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7520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4405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925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08810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86330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63215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40735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17620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8.png"/><Relationship Id="rId25" Type="http://schemas.openxmlformats.org/officeDocument/2006/relationships/image" Target="../media/image49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7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.png"/><Relationship Id="rId25" Type="http://schemas.openxmlformats.org/officeDocument/2006/relationships/image" Target="../media/image49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7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hulin-soft.com:8710/login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.png"/><Relationship Id="rId25" Type="http://schemas.openxmlformats.org/officeDocument/2006/relationships/image" Target="../media/image49.svg"/><Relationship Id="rId2" Type="http://schemas.openxmlformats.org/officeDocument/2006/relationships/image" Target="../media/image12.png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8" Type="http://schemas.openxmlformats.org/officeDocument/2006/relationships/image" Target="../media/image15.png"/><Relationship Id="rId27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/>
          <p:nvPr/>
        </p:nvSpPr>
        <p:spPr>
          <a:xfrm>
            <a:off x="5184211" y="5832605"/>
            <a:ext cx="3888122" cy="864060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lIns="95447" tIns="47724" rIns="95447" bIns="47724" anchor="ctr" anchorCtr="0"/>
          <a:lstStyle/>
          <a:p>
            <a:pPr algn="r"/>
            <a:r>
              <a:rPr lang="zh-CN" altLang="en-US" sz="2400" dirty="0">
                <a:latin typeface="隶书" panose="02010509060101010101" pitchFamily="49" charset="-122"/>
                <a:ea typeface="隶书" panose="02010509060101010101" pitchFamily="49" charset="-122"/>
              </a:rPr>
              <a:t>上海数林软件有限公司</a:t>
            </a:r>
            <a:endParaRPr lang="en-US" altLang="zh-CN" sz="2400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r"/>
            <a:r>
              <a:rPr lang="zh-CN" altLang="en-US" sz="2400" dirty="0">
                <a:latin typeface="隶书" panose="02010509060101010101" pitchFamily="49" charset="-122"/>
                <a:ea typeface="隶书" panose="02010509060101010101" pitchFamily="49" charset="-122"/>
              </a:rPr>
              <a:t>上海宇龙软件工程有限公司</a:t>
            </a:r>
          </a:p>
        </p:txBody>
      </p:sp>
      <p:sp>
        <p:nvSpPr>
          <p:cNvPr id="2052" name="Text Box 4"/>
          <p:cNvSpPr txBox="1"/>
          <p:nvPr/>
        </p:nvSpPr>
        <p:spPr>
          <a:xfrm>
            <a:off x="2688186" y="1535920"/>
            <a:ext cx="6696465" cy="1235153"/>
          </a:xfrm>
          <a:prstGeom prst="rect">
            <a:avLst/>
          </a:prstGeom>
          <a:noFill/>
          <a:ln w="9525">
            <a:noFill/>
          </a:ln>
        </p:spPr>
        <p:txBody>
          <a:bodyPr wrap="square" lIns="95447" tIns="47724" rIns="95447" bIns="4772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 smtClean="0">
                <a:ea typeface="隶书" panose="02010509060101010101" pitchFamily="49" charset="-122"/>
              </a:rPr>
              <a:t>数字</a:t>
            </a:r>
            <a:r>
              <a:rPr lang="zh-CN" altLang="en-US" sz="3200" b="1" dirty="0">
                <a:ea typeface="隶书" panose="02010509060101010101" pitchFamily="49" charset="-122"/>
              </a:rPr>
              <a:t>课程建设与</a:t>
            </a:r>
            <a:r>
              <a:rPr lang="zh-CN" altLang="en-US" sz="3200" b="1" dirty="0" smtClean="0">
                <a:ea typeface="隶书" panose="02010509060101010101" pitchFamily="49" charset="-122"/>
              </a:rPr>
              <a:t>应用线上培训</a:t>
            </a:r>
            <a:endParaRPr lang="en-US" altLang="zh-CN" sz="3200" b="1" dirty="0" smtClean="0">
              <a:ea typeface="隶书" panose="02010509060101010101" pitchFamily="49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2800" b="1" dirty="0">
                <a:ea typeface="隶书" panose="02010509060101010101" pitchFamily="49" charset="-122"/>
              </a:rPr>
              <a:t>暨</a:t>
            </a:r>
            <a:r>
              <a:rPr lang="zh-CN" altLang="en-US" sz="2800" b="1" dirty="0">
                <a:solidFill>
                  <a:srgbClr val="FF0000"/>
                </a:solidFill>
                <a:ea typeface="隶书" panose="02010509060101010101" pitchFamily="49" charset="-122"/>
              </a:rPr>
              <a:t>在线虚拟仿真课程实训系统</a:t>
            </a:r>
            <a:r>
              <a:rPr lang="en-US" altLang="zh-CN" sz="2800" b="1" dirty="0" smtClean="0">
                <a:solidFill>
                  <a:srgbClr val="FF0000"/>
                </a:solidFill>
                <a:ea typeface="隶书" panose="02010509060101010101" pitchFamily="49" charset="-122"/>
              </a:rPr>
              <a:t>7.1</a:t>
            </a:r>
            <a:endParaRPr lang="en-US" altLang="zh-CN" sz="2800" b="1" dirty="0">
              <a:solidFill>
                <a:srgbClr val="FF0000"/>
              </a:solidFill>
              <a:ea typeface="隶书" panose="020105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08310" y="4179754"/>
            <a:ext cx="5256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/>
              <a:t>培训时间：</a:t>
            </a:r>
            <a:r>
              <a:rPr lang="en-US" altLang="zh-CN" sz="2000" dirty="0" smtClean="0"/>
              <a:t>2025</a:t>
            </a:r>
            <a:r>
              <a:rPr lang="zh-CN" altLang="en-US" sz="2000" dirty="0" smtClean="0"/>
              <a:t>年</a:t>
            </a:r>
            <a:r>
              <a:rPr lang="en-US" altLang="zh-CN" sz="2000" dirty="0" smtClean="0"/>
              <a:t>4</a:t>
            </a:r>
            <a:r>
              <a:rPr lang="zh-CN" altLang="en-US" sz="2000" dirty="0" smtClean="0"/>
              <a:t>月</a:t>
            </a:r>
            <a:r>
              <a:rPr lang="en-US" altLang="zh-CN" sz="2000" dirty="0" smtClean="0"/>
              <a:t>9</a:t>
            </a:r>
            <a:r>
              <a:rPr lang="zh-CN" altLang="en-US" sz="2000" dirty="0" smtClean="0"/>
              <a:t>日</a:t>
            </a:r>
            <a:r>
              <a:rPr lang="en-US" altLang="zh-CN" sz="2000" dirty="0" smtClean="0"/>
              <a:t>  </a:t>
            </a:r>
            <a:r>
              <a:rPr lang="en-US" altLang="zh-CN" sz="2000" dirty="0" smtClean="0">
                <a:solidFill>
                  <a:srgbClr val="FF0000"/>
                </a:solidFill>
              </a:rPr>
              <a:t>19:00</a:t>
            </a:r>
            <a:r>
              <a:rPr lang="zh-CN" altLang="en-US" sz="2000" dirty="0" smtClean="0">
                <a:solidFill>
                  <a:srgbClr val="FF0000"/>
                </a:solidFill>
              </a:rPr>
              <a:t>开始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0" y="6070607"/>
            <a:ext cx="3456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00B0F0"/>
                </a:solidFill>
              </a:rPr>
              <a:t>欢迎入群，便于后期技术服务</a:t>
            </a:r>
            <a:endParaRPr lang="en-US" altLang="zh-CN" b="1" dirty="0">
              <a:solidFill>
                <a:srgbClr val="00B0F0"/>
              </a:solidFill>
            </a:endParaRPr>
          </a:p>
          <a:p>
            <a:pPr algn="ctr"/>
            <a:r>
              <a:rPr lang="zh-CN" altLang="en-US" b="1" dirty="0">
                <a:solidFill>
                  <a:srgbClr val="00B0F0"/>
                </a:solidFill>
              </a:rPr>
              <a:t>进群后</a:t>
            </a:r>
            <a:r>
              <a:rPr lang="zh-CN" altLang="en-US" b="1" dirty="0" smtClean="0">
                <a:solidFill>
                  <a:srgbClr val="00B0F0"/>
                </a:solidFill>
              </a:rPr>
              <a:t>请</a:t>
            </a:r>
            <a:r>
              <a:rPr lang="zh-CN" altLang="en-US" b="1" dirty="0">
                <a:solidFill>
                  <a:srgbClr val="FF0000"/>
                </a:solidFill>
              </a:rPr>
              <a:t>务必</a:t>
            </a:r>
            <a:r>
              <a:rPr lang="zh-CN" altLang="en-US" b="1" dirty="0" smtClean="0">
                <a:solidFill>
                  <a:srgbClr val="00B0F0"/>
                </a:solidFill>
              </a:rPr>
              <a:t>要</a:t>
            </a:r>
            <a:r>
              <a:rPr lang="zh-CN" altLang="en-US" b="1" dirty="0">
                <a:solidFill>
                  <a:srgbClr val="00B0F0"/>
                </a:solidFill>
              </a:rPr>
              <a:t>备注 </a:t>
            </a:r>
            <a:r>
              <a:rPr lang="zh-CN" altLang="en-US" b="1" dirty="0">
                <a:solidFill>
                  <a:srgbClr val="FF0000"/>
                </a:solidFill>
              </a:rPr>
              <a:t>学校</a:t>
            </a:r>
            <a:r>
              <a:rPr lang="en-US" altLang="zh-CN" b="1" dirty="0">
                <a:solidFill>
                  <a:srgbClr val="FF0000"/>
                </a:solidFill>
              </a:rPr>
              <a:t>+</a:t>
            </a:r>
            <a:r>
              <a:rPr lang="zh-CN" altLang="en-US" b="1" dirty="0">
                <a:solidFill>
                  <a:srgbClr val="FF0000"/>
                </a:solidFill>
              </a:rPr>
              <a:t>姓名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0" y="0"/>
            <a:ext cx="9504363" cy="1080275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lIns="95447" tIns="47724" rIns="95447" bIns="4772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511956" y="216215"/>
            <a:ext cx="3290888" cy="6080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5447" tIns="47724" rIns="95447" bIns="47724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  <a:t>智造艺海勤作舟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5472231" y="216215"/>
            <a:ext cx="3168220" cy="6080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5447" tIns="47724" rIns="95447" bIns="47724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  <a:t>风正帆悬助达岸</a:t>
            </a:r>
          </a:p>
        </p:txBody>
      </p:sp>
      <p:pic>
        <p:nvPicPr>
          <p:cNvPr id="13" name="Picture 18" descr="未命名-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66" y="46038"/>
            <a:ext cx="854109" cy="97118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4226786" y="2971092"/>
            <a:ext cx="32784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800" b="1" dirty="0" smtClean="0">
                <a:latin typeface="隶书" panose="02010509060101010101" pitchFamily="49" charset="-122"/>
                <a:ea typeface="隶书" panose="02010509060101010101" pitchFamily="49" charset="-122"/>
              </a:rPr>
              <a:t>产品发布会</a:t>
            </a:r>
            <a:endParaRPr lang="zh-CN" altLang="en-US" sz="4800" b="1" dirty="0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52" y="1440300"/>
            <a:ext cx="3024210" cy="448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628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87871" y="936265"/>
            <a:ext cx="63341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400" dirty="0">
                <a:solidFill>
                  <a:srgbClr val="39425D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Century Gothic" pitchFamily="34" charset="0"/>
              </a:rPr>
              <a:t>数字</a:t>
            </a:r>
            <a:r>
              <a:rPr lang="zh-CN" altLang="en-US" sz="2400" b="1" spc="400" dirty="0" smtClean="0">
                <a:solidFill>
                  <a:srgbClr val="39425D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Century Gothic" pitchFamily="34" charset="0"/>
              </a:rPr>
              <a:t>课程建设与应用</a:t>
            </a:r>
            <a:r>
              <a:rPr lang="en-US" altLang="zh-CN" sz="2400" b="1" spc="400" dirty="0" smtClean="0">
                <a:solidFill>
                  <a:srgbClr val="39425D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Century Gothic" pitchFamily="34" charset="0"/>
              </a:rPr>
              <a:t>—</a:t>
            </a:r>
            <a:r>
              <a:rPr lang="zh-CN" altLang="en-US" sz="2400" b="1" spc="400" dirty="0" smtClean="0">
                <a:solidFill>
                  <a:srgbClr val="39425D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Century Gothic" pitchFamily="34" charset="0"/>
              </a:rPr>
              <a:t>课程运用</a:t>
            </a:r>
            <a:endParaRPr lang="en-US" altLang="zh-CN" sz="2400" b="1" spc="400" dirty="0">
              <a:solidFill>
                <a:srgbClr val="39425D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Century Gothic" pitchFamily="34" charset="0"/>
            </a:endParaRPr>
          </a:p>
        </p:txBody>
      </p:sp>
      <p:sp>
        <p:nvSpPr>
          <p:cNvPr id="31" name="文本框 2"/>
          <p:cNvSpPr txBox="1">
            <a:spLocks noChangeArrowheads="1"/>
          </p:cNvSpPr>
          <p:nvPr/>
        </p:nvSpPr>
        <p:spPr bwMode="auto">
          <a:xfrm>
            <a:off x="306688" y="1547515"/>
            <a:ext cx="6335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CN" altLang="en-US" b="1" dirty="0" smtClean="0">
                <a:solidFill>
                  <a:srgbClr val="404040"/>
                </a:solidFill>
              </a:rPr>
              <a:t>任务管理</a:t>
            </a:r>
            <a:endParaRPr lang="en-US" altLang="zh-CN" b="1" dirty="0">
              <a:solidFill>
                <a:srgbClr val="404040"/>
              </a:solidFill>
            </a:endParaRPr>
          </a:p>
        </p:txBody>
      </p:sp>
      <p:pic>
        <p:nvPicPr>
          <p:cNvPr id="10" name="图片 9" descr="32313538333935363b32313538333934373bcec4bcfebcd0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>
            <a:off x="1064505" y="3599635"/>
            <a:ext cx="252604" cy="252604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>
            <a:off x="287871" y="2035590"/>
            <a:ext cx="521356" cy="52135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6250" lvl="1" indent="-19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4405" lvl="2" indent="-4000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30655" lvl="3" indent="-5905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08175" lvl="4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156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01</a:t>
            </a:r>
            <a:endParaRPr lang="zh-CN" altLang="en-US" sz="1560" b="1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287871" y="2835675"/>
            <a:ext cx="521356" cy="52135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6250" lvl="1" indent="-19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4405" lvl="2" indent="-4000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30655" lvl="3" indent="-5905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08175" lvl="4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156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02</a:t>
            </a:r>
            <a:endParaRPr lang="zh-CN" altLang="en-US" sz="1560" b="1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35916" y="2068089"/>
            <a:ext cx="763253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76250" lvl="1" indent="-19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54405" lvl="2" indent="-4000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430655" lvl="3" indent="-5905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908175" lvl="4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dirty="0"/>
              <a:t>可设定任务时间</a:t>
            </a:r>
            <a:r>
              <a:rPr lang="zh-CN" altLang="en-US" dirty="0" smtClean="0"/>
              <a:t>，教师可以</a:t>
            </a:r>
            <a:r>
              <a:rPr lang="zh-CN" altLang="en-US" dirty="0"/>
              <a:t>自主设定每个任务</a:t>
            </a:r>
            <a:r>
              <a:rPr lang="zh-CN" altLang="en-US" dirty="0" smtClean="0"/>
              <a:t>的完成</a:t>
            </a:r>
            <a:r>
              <a:rPr lang="zh-CN" altLang="en-US" dirty="0"/>
              <a:t>时间，以控制学习进度。</a:t>
            </a:r>
            <a:endParaRPr lang="zh-CN" altLang="en-US" sz="1200" dirty="0"/>
          </a:p>
        </p:txBody>
      </p:sp>
      <p:sp>
        <p:nvSpPr>
          <p:cNvPr id="16" name="矩形 15"/>
          <p:cNvSpPr/>
          <p:nvPr/>
        </p:nvSpPr>
        <p:spPr>
          <a:xfrm>
            <a:off x="935915" y="2802618"/>
            <a:ext cx="7560525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76250" lvl="1" indent="-19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54405" lvl="2" indent="-4000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430655" lvl="3" indent="-5905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908175" lvl="4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dirty="0" smtClean="0"/>
              <a:t>教师可以</a:t>
            </a:r>
            <a:r>
              <a:rPr lang="zh-CN" altLang="en-US" dirty="0"/>
              <a:t>根据课程需求，为不同任务设定为平时练习、阶段测验等，影响最终成绩。</a:t>
            </a:r>
            <a:endParaRPr lang="zh-CN" altLang="en-US" sz="1200" dirty="0"/>
          </a:p>
        </p:txBody>
      </p:sp>
      <p:sp>
        <p:nvSpPr>
          <p:cNvPr id="22" name="文本框 2"/>
          <p:cNvSpPr txBox="1">
            <a:spLocks noChangeArrowheads="1"/>
          </p:cNvSpPr>
          <p:nvPr/>
        </p:nvSpPr>
        <p:spPr bwMode="auto">
          <a:xfrm>
            <a:off x="306688" y="3550234"/>
            <a:ext cx="6335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marL="0" indent="0" eaLnBrk="1" hangingPunct="1">
              <a:spcBef>
                <a:spcPts val="600"/>
              </a:spcBef>
              <a:spcAft>
                <a:spcPts val="600"/>
              </a:spcAft>
            </a:pPr>
            <a:r>
              <a:rPr lang="zh-CN" altLang="en-US" b="1" dirty="0">
                <a:solidFill>
                  <a:srgbClr val="FF0000"/>
                </a:solidFill>
              </a:rPr>
              <a:t>新</a:t>
            </a:r>
            <a:r>
              <a:rPr lang="zh-CN" altLang="en-US" b="1" dirty="0" smtClean="0">
                <a:solidFill>
                  <a:srgbClr val="FF0000"/>
                </a:solidFill>
              </a:rPr>
              <a:t>版本如何布置任务？</a:t>
            </a:r>
            <a:endParaRPr lang="en-US" altLang="zh-CN" b="1" dirty="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43862" y="3968295"/>
            <a:ext cx="4176290" cy="230341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09227" y="6340948"/>
            <a:ext cx="2913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旧版本（两步即可）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536166" y="3968295"/>
            <a:ext cx="4676349" cy="2371467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5688246" y="6387935"/>
            <a:ext cx="338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新版本（根据教学进度布置）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7066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87871" y="936265"/>
            <a:ext cx="63341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400" dirty="0">
                <a:solidFill>
                  <a:srgbClr val="39425D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Century Gothic" pitchFamily="34" charset="0"/>
              </a:rPr>
              <a:t>数字</a:t>
            </a:r>
            <a:r>
              <a:rPr lang="zh-CN" altLang="en-US" sz="2400" b="1" spc="400" dirty="0" smtClean="0">
                <a:solidFill>
                  <a:srgbClr val="39425D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Century Gothic" pitchFamily="34" charset="0"/>
              </a:rPr>
              <a:t>课程建设与应用</a:t>
            </a:r>
            <a:r>
              <a:rPr lang="en-US" altLang="zh-CN" sz="2400" b="1" spc="400" dirty="0" smtClean="0">
                <a:solidFill>
                  <a:srgbClr val="39425D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Century Gothic" pitchFamily="34" charset="0"/>
              </a:rPr>
              <a:t>—</a:t>
            </a:r>
            <a:r>
              <a:rPr lang="zh-CN" altLang="en-US" sz="2400" b="1" spc="400" dirty="0" smtClean="0">
                <a:solidFill>
                  <a:srgbClr val="39425D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Century Gothic" pitchFamily="34" charset="0"/>
              </a:rPr>
              <a:t>课程运用</a:t>
            </a:r>
            <a:endParaRPr lang="en-US" altLang="zh-CN" sz="2400" b="1" spc="400" dirty="0">
              <a:solidFill>
                <a:srgbClr val="39425D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Century Gothic" pitchFamily="34" charset="0"/>
            </a:endParaRPr>
          </a:p>
        </p:txBody>
      </p:sp>
      <p:sp>
        <p:nvSpPr>
          <p:cNvPr id="31" name="文本框 2"/>
          <p:cNvSpPr txBox="1">
            <a:spLocks noChangeArrowheads="1"/>
          </p:cNvSpPr>
          <p:nvPr/>
        </p:nvSpPr>
        <p:spPr bwMode="auto">
          <a:xfrm>
            <a:off x="306688" y="1547515"/>
            <a:ext cx="6335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CN" altLang="en-US" b="1" dirty="0" smtClean="0">
                <a:solidFill>
                  <a:srgbClr val="404040"/>
                </a:solidFill>
              </a:rPr>
              <a:t>成绩明细</a:t>
            </a:r>
            <a:r>
              <a:rPr lang="zh-CN" altLang="en-US" b="1" dirty="0" smtClean="0">
                <a:solidFill>
                  <a:srgbClr val="FF0000"/>
                </a:solidFill>
              </a:rPr>
              <a:t>（可观看往期视频）</a:t>
            </a:r>
            <a:endParaRPr lang="en-US" altLang="zh-CN" b="1" dirty="0">
              <a:solidFill>
                <a:srgbClr val="FF0000"/>
              </a:solidFill>
            </a:endParaRPr>
          </a:p>
        </p:txBody>
      </p:sp>
      <p:pic>
        <p:nvPicPr>
          <p:cNvPr id="10" name="图片 9" descr="32313538333935363b32313538333934373bcec4bcfebcd0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>
            <a:off x="1064505" y="3599635"/>
            <a:ext cx="252604" cy="25260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804936" y="1801522"/>
            <a:ext cx="4699427" cy="2589659"/>
          </a:xfrm>
          <a:prstGeom prst="rect">
            <a:avLst/>
          </a:prstGeom>
        </p:spPr>
      </p:pic>
      <p:sp>
        <p:nvSpPr>
          <p:cNvPr id="17" name="椭圆 16"/>
          <p:cNvSpPr/>
          <p:nvPr/>
        </p:nvSpPr>
        <p:spPr>
          <a:xfrm>
            <a:off x="278754" y="3078279"/>
            <a:ext cx="521356" cy="52135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6250" lvl="1" indent="-19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4405" lvl="2" indent="-4000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30655" lvl="3" indent="-5905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08175" lvl="4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156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02</a:t>
            </a:r>
            <a:endParaRPr lang="zh-CN" altLang="en-US" sz="1560" b="1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10246" y="2217666"/>
            <a:ext cx="361114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76250" lvl="1" indent="-19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54405" lvl="2" indent="-4000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430655" lvl="3" indent="-5905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908175" lvl="4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zh-CN" dirty="0">
                <a:latin typeface="中文正文"/>
                <a:cs typeface="Noto Sans Mono CJK JP Regular"/>
              </a:rPr>
              <a:t>提供具体的</a:t>
            </a:r>
            <a:r>
              <a:rPr lang="zh-CN" altLang="zh-CN" dirty="0" smtClean="0">
                <a:latin typeface="中文正文"/>
                <a:cs typeface="Noto Sans Mono CJK JP Regular"/>
              </a:rPr>
              <a:t>评分</a:t>
            </a:r>
            <a:r>
              <a:rPr lang="zh-CN" altLang="en-US" dirty="0" smtClean="0">
                <a:latin typeface="中文正文"/>
                <a:cs typeface="Noto Sans Mono CJK JP Regular"/>
              </a:rPr>
              <a:t>明细</a:t>
            </a:r>
            <a:r>
              <a:rPr lang="zh-CN" altLang="zh-CN" dirty="0" smtClean="0">
                <a:latin typeface="中文正文"/>
                <a:cs typeface="Noto Sans Mono CJK JP Regular"/>
              </a:rPr>
              <a:t>表</a:t>
            </a:r>
            <a:r>
              <a:rPr lang="zh-CN" altLang="zh-CN" dirty="0">
                <a:latin typeface="中文正文"/>
                <a:cs typeface="Noto Sans Mono CJK JP Regular"/>
              </a:rPr>
              <a:t>，记录学生仿真操作的过程</a:t>
            </a:r>
            <a:endParaRPr lang="zh-CN" altLang="en-US" sz="1200" dirty="0"/>
          </a:p>
        </p:txBody>
      </p:sp>
      <p:sp>
        <p:nvSpPr>
          <p:cNvPr id="19" name="矩形 18"/>
          <p:cNvSpPr/>
          <p:nvPr/>
        </p:nvSpPr>
        <p:spPr>
          <a:xfrm>
            <a:off x="888077" y="3154291"/>
            <a:ext cx="55730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中文正文"/>
                <a:cs typeface="Noto Sans Mono CJK JP Regular"/>
              </a:rPr>
              <a:t>可保留学生多次提交的成绩结果</a:t>
            </a:r>
            <a:endParaRPr lang="zh-CN" altLang="en-US" dirty="0">
              <a:latin typeface="中文正文"/>
              <a:cs typeface="Noto Sans Mono CJK JP Regular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287871" y="2217666"/>
            <a:ext cx="521356" cy="52135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6250" lvl="1" indent="-19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4405" lvl="2" indent="-4000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30655" lvl="3" indent="-5905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08175" lvl="4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156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01</a:t>
            </a:r>
            <a:endParaRPr lang="zh-CN" altLang="en-US" sz="1560" b="1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1" name="文本框 2"/>
          <p:cNvSpPr txBox="1">
            <a:spLocks noChangeArrowheads="1"/>
          </p:cNvSpPr>
          <p:nvPr/>
        </p:nvSpPr>
        <p:spPr bwMode="auto">
          <a:xfrm>
            <a:off x="306688" y="4330250"/>
            <a:ext cx="6335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CN" altLang="en-US" b="1" dirty="0" smtClean="0">
                <a:solidFill>
                  <a:srgbClr val="404040"/>
                </a:solidFill>
              </a:rPr>
              <a:t>成绩管理</a:t>
            </a:r>
            <a:endParaRPr lang="en-US" altLang="zh-CN" b="1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31880" y="4805842"/>
            <a:ext cx="813656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可灵活设置各项评分指标的权重，使评分更加科学合理，导出期终总评成绩</a:t>
            </a:r>
            <a:endParaRPr lang="zh-CN" altLang="en-US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41296" y="5276844"/>
            <a:ext cx="7390260" cy="148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081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87871" y="936265"/>
            <a:ext cx="63341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400" dirty="0">
                <a:solidFill>
                  <a:srgbClr val="39425D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Century Gothic" pitchFamily="34" charset="0"/>
              </a:rPr>
              <a:t>数字</a:t>
            </a:r>
            <a:r>
              <a:rPr lang="zh-CN" altLang="en-US" sz="2400" b="1" spc="400" dirty="0" smtClean="0">
                <a:solidFill>
                  <a:srgbClr val="39425D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Century Gothic" pitchFamily="34" charset="0"/>
              </a:rPr>
              <a:t>课程建设与应用</a:t>
            </a:r>
            <a:r>
              <a:rPr lang="en-US" altLang="zh-CN" sz="2400" b="1" spc="400" dirty="0" smtClean="0">
                <a:solidFill>
                  <a:srgbClr val="39425D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Century Gothic" pitchFamily="34" charset="0"/>
              </a:rPr>
              <a:t>—</a:t>
            </a:r>
            <a:r>
              <a:rPr lang="zh-CN" altLang="en-US" sz="2400" b="1" spc="400" dirty="0" smtClean="0">
                <a:solidFill>
                  <a:srgbClr val="39425D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Century Gothic" pitchFamily="34" charset="0"/>
              </a:rPr>
              <a:t>课程运用</a:t>
            </a:r>
            <a:endParaRPr lang="en-US" altLang="zh-CN" sz="2400" b="1" spc="400" dirty="0">
              <a:solidFill>
                <a:srgbClr val="39425D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Century Gothic" pitchFamily="34" charset="0"/>
            </a:endParaRPr>
          </a:p>
        </p:txBody>
      </p:sp>
      <p:sp>
        <p:nvSpPr>
          <p:cNvPr id="31" name="文本框 2"/>
          <p:cNvSpPr txBox="1">
            <a:spLocks noChangeArrowheads="1"/>
          </p:cNvSpPr>
          <p:nvPr/>
        </p:nvSpPr>
        <p:spPr bwMode="auto">
          <a:xfrm>
            <a:off x="306688" y="1547515"/>
            <a:ext cx="6335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CN" altLang="en-US" b="1" dirty="0" smtClean="0">
                <a:solidFill>
                  <a:srgbClr val="404040"/>
                </a:solidFill>
              </a:rPr>
              <a:t>学生账号</a:t>
            </a:r>
            <a:r>
              <a:rPr lang="zh-CN" altLang="en-US" b="1" dirty="0" smtClean="0">
                <a:solidFill>
                  <a:srgbClr val="FF0000"/>
                </a:solidFill>
              </a:rPr>
              <a:t>（可观看往期视频）</a:t>
            </a:r>
            <a:endParaRPr lang="en-US" altLang="zh-CN" b="1" dirty="0">
              <a:solidFill>
                <a:srgbClr val="FF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431881" y="2043525"/>
            <a:ext cx="75605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教师可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批量创建学生账号，快速查看学生基本信息，包括学号，姓名、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班级等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，便于教师对学生进行全面了解。</a:t>
            </a:r>
            <a:endParaRPr lang="zh-CN" altLang="en-US" dirty="0">
              <a:solidFill>
                <a:srgbClr val="0066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86" y="2838645"/>
            <a:ext cx="8625210" cy="348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466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87871" y="936265"/>
            <a:ext cx="63341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400" dirty="0">
                <a:solidFill>
                  <a:srgbClr val="39425D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Century Gothic" pitchFamily="34" charset="0"/>
              </a:rPr>
              <a:t>数字课程及仿真实训平台</a:t>
            </a:r>
            <a:r>
              <a:rPr lang="en-US" altLang="zh-CN" sz="2400" b="1" spc="400" dirty="0" smtClean="0">
                <a:solidFill>
                  <a:srgbClr val="39425D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Century Gothic" pitchFamily="34" charset="0"/>
              </a:rPr>
              <a:t>—</a:t>
            </a:r>
            <a:r>
              <a:rPr lang="zh-CN" altLang="en-US" sz="2400" b="1" spc="400" dirty="0" smtClean="0">
                <a:solidFill>
                  <a:srgbClr val="39425D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Century Gothic" pitchFamily="34" charset="0"/>
              </a:rPr>
              <a:t>学生使用</a:t>
            </a:r>
            <a:endParaRPr lang="en-US" altLang="zh-CN" sz="2400" b="1" spc="400" dirty="0">
              <a:solidFill>
                <a:srgbClr val="39425D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Century Gothic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756308" y="3188410"/>
            <a:ext cx="1683866" cy="1230906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0" rIns="0" bIns="0" rtlCol="0">
            <a:no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76250" lvl="1" indent="-19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54405" lvl="2" indent="-4000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430655" lvl="3" indent="-5905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908175" lvl="4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学生可线上完成教师布置的具有</a:t>
            </a:r>
            <a:r>
              <a:rPr lang="zh-CN" altLang="en-US" sz="1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交互操作的仿真实训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任务，也可以完成理论习题。</a:t>
            </a:r>
          </a:p>
          <a:p>
            <a:endParaRPr lang="zh-CN" altLang="en-US" sz="800" dirty="0">
              <a:solidFill>
                <a:srgbClr val="0066CC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762199" y="2520375"/>
            <a:ext cx="1507028" cy="46372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76250" lvl="1" indent="-19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54405" lvl="2" indent="-4000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430655" lvl="3" indent="-5905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908175" lvl="4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kern="0" dirty="0" smtClean="0">
                <a:solidFill>
                  <a:schemeClr val="accent1"/>
                </a:solidFill>
                <a:latin typeface="+mn-ea"/>
                <a:cs typeface="+mn-ea"/>
              </a:rPr>
              <a:t>完成任务</a:t>
            </a:r>
            <a:endParaRPr lang="zh-CN" altLang="en-US" sz="2800" b="1" kern="0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732986" y="1747330"/>
            <a:ext cx="1033089" cy="773045"/>
          </a:xfrm>
          <a:prstGeom prst="rect">
            <a:avLst/>
          </a:prstGeom>
          <a:noFill/>
        </p:spPr>
        <p:txBody>
          <a:bodyPr wrap="none" lIns="0" tIns="0" rIns="0" bIns="0" rtlCol="0" anchor="ctr">
            <a:norm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76250" lvl="1" indent="-19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54405" lvl="2" indent="-4000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430655" lvl="3" indent="-5905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908175" lvl="4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kern="0" dirty="0">
                <a:solidFill>
                  <a:schemeClr val="accent1"/>
                </a:solidFill>
                <a:latin typeface="+mn-ea"/>
                <a:cs typeface="+mn-ea"/>
              </a:rPr>
              <a:t>01</a:t>
            </a:r>
            <a:endParaRPr lang="zh-CN" altLang="en-US" sz="4000" b="1" kern="0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905305" y="3188410"/>
            <a:ext cx="1683866" cy="882720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0" rIns="0" bIns="0" rtlCol="0">
            <a:no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76250" lvl="1" indent="-19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54405" lvl="2" indent="-4000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430655" lvl="3" indent="-5905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908175" lvl="4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1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自主操作</a:t>
            </a:r>
            <a:r>
              <a:rPr lang="zh-CN" altLang="en-US" sz="16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，对有对的结果，错有错的现象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，提供一个开放性操作的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场景。</a:t>
            </a:r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888121" y="2520375"/>
            <a:ext cx="1683866" cy="46081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76250" lvl="1" indent="-19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54405" lvl="2" indent="-4000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430655" lvl="3" indent="-5905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908175" lvl="4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kern="0" dirty="0" smtClean="0">
                <a:solidFill>
                  <a:schemeClr val="accent1"/>
                </a:solidFill>
                <a:latin typeface="+mn-ea"/>
                <a:cs typeface="+mn-ea"/>
              </a:rPr>
              <a:t>仿真操作</a:t>
            </a:r>
            <a:endParaRPr lang="zh-CN" altLang="en-US" sz="2800" b="1" kern="0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920998" y="1747330"/>
            <a:ext cx="1033089" cy="773045"/>
          </a:xfrm>
          <a:prstGeom prst="rect">
            <a:avLst/>
          </a:prstGeom>
          <a:noFill/>
        </p:spPr>
        <p:txBody>
          <a:bodyPr wrap="none" lIns="0" tIns="0" rIns="0" bIns="0" rtlCol="0" anchor="ctr">
            <a:norm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76250" lvl="1" indent="-19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54405" lvl="2" indent="-4000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430655" lvl="3" indent="-5905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908175" lvl="4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4000" b="1" kern="0" dirty="0">
                <a:solidFill>
                  <a:schemeClr val="accent1"/>
                </a:solidFill>
                <a:latin typeface="+mn-ea"/>
                <a:cs typeface="+mn-ea"/>
              </a:rPr>
              <a:t>02</a:t>
            </a:r>
            <a:endParaRPr lang="zh-CN" altLang="en-US" sz="4000" b="1" kern="0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100235" y="2520375"/>
            <a:ext cx="1683866" cy="46081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76250" lvl="1" indent="-19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54405" lvl="2" indent="-4000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430655" lvl="3" indent="-5905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908175" lvl="4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800" b="1" kern="0" dirty="0" smtClean="0">
                <a:solidFill>
                  <a:schemeClr val="accent1"/>
                </a:solidFill>
                <a:latin typeface="+mn-ea"/>
                <a:cs typeface="+mn-ea"/>
              </a:rPr>
              <a:t>查阅评分</a:t>
            </a:r>
            <a:endParaRPr lang="zh-CN" altLang="en-US" sz="2800" b="1" kern="0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108515" y="1747330"/>
            <a:ext cx="1033089" cy="773045"/>
          </a:xfrm>
          <a:prstGeom prst="rect">
            <a:avLst/>
          </a:prstGeom>
          <a:noFill/>
        </p:spPr>
        <p:txBody>
          <a:bodyPr wrap="none" lIns="0" tIns="0" rIns="0" bIns="0" rtlCol="0" anchor="ctr">
            <a:norm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76250" lvl="1" indent="-19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54405" lvl="2" indent="-4000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430655" lvl="3" indent="-5905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908175" lvl="4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kern="0" dirty="0">
                <a:solidFill>
                  <a:schemeClr val="accent1"/>
                </a:solidFill>
                <a:latin typeface="+mn-ea"/>
                <a:cs typeface="+mn-ea"/>
              </a:rPr>
              <a:t>03</a:t>
            </a:r>
            <a:endParaRPr lang="zh-CN" altLang="en-US" sz="4000" b="1" kern="0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1573093" y="1747330"/>
            <a:ext cx="0" cy="3451283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  <a:alpha val="3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3760610" y="1747330"/>
            <a:ext cx="0" cy="3451283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  <a:alpha val="3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5948127" y="1747330"/>
            <a:ext cx="0" cy="3451283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  <a:alpha val="3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6114095" y="3222996"/>
            <a:ext cx="1683866" cy="882720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0" rIns="0" bIns="0" rtlCol="0">
            <a:no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76250" lvl="1" indent="-19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54405" lvl="2" indent="-4000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430655" lvl="3" indent="-5905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908175" lvl="4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提交任务后学生可自行查看得分情况，可重做修正错误，提供容错、试错式自主学习，提升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主动性；</a:t>
            </a:r>
            <a:endParaRPr lang="en-US" altLang="zh-CN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培养规范认真工作的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态度。</a:t>
            </a:r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文本框 2"/>
          <p:cNvSpPr txBox="1">
            <a:spLocks noChangeArrowheads="1"/>
          </p:cNvSpPr>
          <p:nvPr/>
        </p:nvSpPr>
        <p:spPr bwMode="auto">
          <a:xfrm>
            <a:off x="421013" y="5695271"/>
            <a:ext cx="82303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marL="0" indent="0" eaLnBrk="1" hangingPunct="1">
              <a:spcBef>
                <a:spcPts val="600"/>
              </a:spcBef>
              <a:spcAft>
                <a:spcPts val="600"/>
              </a:spcAft>
            </a:pPr>
            <a:r>
              <a:rPr lang="zh-CN" altLang="en-US" b="1" dirty="0" smtClean="0">
                <a:solidFill>
                  <a:srgbClr val="FF0000"/>
                </a:solidFill>
              </a:rPr>
              <a:t>注：学生操作这一部分可观看往期视频，有详细培训，这里简单操作一下</a:t>
            </a:r>
            <a:endParaRPr lang="en-US" altLang="zh-C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462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87871" y="936265"/>
            <a:ext cx="73445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400" dirty="0">
                <a:solidFill>
                  <a:srgbClr val="39425D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Century Gothic" pitchFamily="34" charset="0"/>
              </a:rPr>
              <a:t>数字课程及仿真实训平台</a:t>
            </a:r>
            <a:r>
              <a:rPr lang="en-US" altLang="zh-CN" sz="2400" b="1" spc="400" dirty="0" smtClean="0">
                <a:solidFill>
                  <a:srgbClr val="39425D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Century Gothic" pitchFamily="34" charset="0"/>
              </a:rPr>
              <a:t>—</a:t>
            </a:r>
            <a:r>
              <a:rPr lang="zh-CN" altLang="en-US" sz="2400" b="1" spc="400" dirty="0" smtClean="0">
                <a:solidFill>
                  <a:srgbClr val="39425D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Century Gothic" pitchFamily="34" charset="0"/>
              </a:rPr>
              <a:t>其他新增功能</a:t>
            </a:r>
            <a:endParaRPr lang="en-US" altLang="zh-CN" sz="2400" b="1" spc="400" dirty="0">
              <a:solidFill>
                <a:srgbClr val="39425D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Century Gothic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168071" y="5547653"/>
            <a:ext cx="6147981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76250" lvl="1" indent="-19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54405" lvl="2" indent="-4000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430655" lvl="3" indent="-5905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908175" lvl="4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800" dirty="0">
                <a:solidFill>
                  <a:srgbClr val="FF0000"/>
                </a:solidFill>
              </a:rPr>
              <a:t>提醒与督促</a:t>
            </a:r>
            <a:endParaRPr lang="en-US" altLang="zh-CN" sz="2800" dirty="0">
              <a:solidFill>
                <a:srgbClr val="FF0000"/>
              </a:solidFill>
            </a:endParaRPr>
          </a:p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教师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可以通过平台的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通知和交流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功能，督促学生按时完成任务，提高学生的学习积极性和任务完成率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021" y="5547653"/>
            <a:ext cx="644739" cy="8209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876" y="1728320"/>
            <a:ext cx="691203" cy="762950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1205890" y="1708330"/>
            <a:ext cx="6147981" cy="135421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76250" lvl="1" indent="-19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54405" lvl="2" indent="-4000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430655" lvl="3" indent="-5905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908175" lvl="4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800" dirty="0" smtClean="0">
                <a:solidFill>
                  <a:srgbClr val="FF0000"/>
                </a:solidFill>
              </a:rPr>
              <a:t>理论习题库</a:t>
            </a:r>
            <a:endParaRPr lang="en-US" altLang="zh-CN" sz="2800" dirty="0" smtClean="0">
              <a:solidFill>
                <a:srgbClr val="FF0000"/>
              </a:solidFill>
            </a:endParaRPr>
          </a:p>
          <a:p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平台中按照学科进行分类，</a:t>
            </a:r>
            <a:r>
              <a:rPr lang="zh-CN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题库</a:t>
            </a:r>
            <a:r>
              <a:rPr lang="zh-CN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中</a:t>
            </a:r>
            <a:r>
              <a:rPr lang="zh-CN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预置了</a:t>
            </a:r>
            <a:r>
              <a:rPr lang="zh-CN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大量的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理论试题，并根据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知识点、技能</a:t>
            </a:r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进行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了分类，可对理论知识进行检验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2156" y="2808395"/>
            <a:ext cx="4713673" cy="241116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47" y="3402871"/>
            <a:ext cx="3858779" cy="208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966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560" y="3841961"/>
            <a:ext cx="3489318" cy="2886226"/>
          </a:xfrm>
          <a:prstGeom prst="rect">
            <a:avLst/>
          </a:prstGeom>
        </p:spPr>
      </p:pic>
      <p:sp>
        <p:nvSpPr>
          <p:cNvPr id="12" name="文本框 5"/>
          <p:cNvSpPr txBox="1"/>
          <p:nvPr/>
        </p:nvSpPr>
        <p:spPr>
          <a:xfrm>
            <a:off x="677553" y="6196452"/>
            <a:ext cx="3744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③点击下载往期培训视频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5900" y="1800325"/>
            <a:ext cx="7481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在线实训平台管理功能详细讲解内容（</a:t>
            </a:r>
            <a:r>
              <a:rPr lang="zh-CN" altLang="en-US" b="1" dirty="0"/>
              <a:t>观看往期培训视频</a:t>
            </a:r>
            <a:r>
              <a:rPr lang="zh-CN" altLang="en-US" b="1" dirty="0" smtClean="0"/>
              <a:t>）</a:t>
            </a:r>
            <a:endParaRPr lang="en-US" altLang="zh-CN" b="1" dirty="0" smtClean="0"/>
          </a:p>
          <a:p>
            <a:r>
              <a:rPr lang="zh-CN" altLang="en-US" b="1" dirty="0" smtClean="0"/>
              <a:t>如：如何添加学生账号；如何进行各课程的仿真操作；如何看懂成绩明细中的评分标准；其他特殊操作的讲解等</a:t>
            </a:r>
            <a:endParaRPr lang="zh-CN" altLang="en-US" b="1" dirty="0"/>
          </a:p>
        </p:txBody>
      </p:sp>
      <p:sp>
        <p:nvSpPr>
          <p:cNvPr id="10" name="文本框 5"/>
          <p:cNvSpPr txBox="1"/>
          <p:nvPr/>
        </p:nvSpPr>
        <p:spPr>
          <a:xfrm>
            <a:off x="503887" y="2976261"/>
            <a:ext cx="6438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①进入公司官网：</a:t>
            </a:r>
            <a:r>
              <a:rPr lang="en-US" altLang="zh-CN" dirty="0">
                <a:solidFill>
                  <a:srgbClr val="FF0000"/>
                </a:solidFill>
              </a:rPr>
              <a:t>https://www.shulin-soft.com/</a:t>
            </a:r>
          </a:p>
        </p:txBody>
      </p:sp>
      <p:sp>
        <p:nvSpPr>
          <p:cNvPr id="11" name="文本框 5"/>
          <p:cNvSpPr txBox="1"/>
          <p:nvPr/>
        </p:nvSpPr>
        <p:spPr>
          <a:xfrm>
            <a:off x="503886" y="3456440"/>
            <a:ext cx="6438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②进入“软件下载”页面</a:t>
            </a:r>
            <a:endParaRPr lang="en-US" altLang="zh-CN" dirty="0">
              <a:solidFill>
                <a:srgbClr val="FF0000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23" y="4062409"/>
            <a:ext cx="5426237" cy="1563315"/>
          </a:xfrm>
          <a:prstGeom prst="rect">
            <a:avLst/>
          </a:prstGeom>
        </p:spPr>
      </p:pic>
      <p:cxnSp>
        <p:nvCxnSpPr>
          <p:cNvPr id="17" name="直接连接符 16"/>
          <p:cNvCxnSpPr>
            <a:stCxn id="19" idx="0"/>
          </p:cNvCxnSpPr>
          <p:nvPr/>
        </p:nvCxnSpPr>
        <p:spPr>
          <a:xfrm flipH="1" flipV="1">
            <a:off x="3211727" y="3740714"/>
            <a:ext cx="1325284" cy="321695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4322808" y="4062409"/>
            <a:ext cx="428405" cy="2595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连接符 24"/>
          <p:cNvCxnSpPr/>
          <p:nvPr/>
        </p:nvCxnSpPr>
        <p:spPr>
          <a:xfrm flipH="1">
            <a:off x="3125723" y="5625724"/>
            <a:ext cx="3032511" cy="570728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>
            <a:off x="3211727" y="6147456"/>
            <a:ext cx="2946507" cy="48996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内容占位符 2"/>
          <p:cNvSpPr>
            <a:spLocks noGrp="1"/>
          </p:cNvSpPr>
          <p:nvPr>
            <p:ph type="title"/>
          </p:nvPr>
        </p:nvSpPr>
        <p:spPr>
          <a:xfrm>
            <a:off x="87001" y="737779"/>
            <a:ext cx="8553450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sng" strike="noStrike" kern="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在线虚拟仿真课程实训系统</a:t>
            </a:r>
            <a:r>
              <a:rPr kumimoji="0" lang="en-US" altLang="zh-CN" sz="3600" b="1" i="0" u="sng" strike="noStrike" kern="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—</a:t>
            </a:r>
            <a:r>
              <a:rPr kumimoji="0" lang="zh-CN" altLang="en-US" sz="3600" b="1" i="0" u="sng" strike="noStrike" kern="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培训视频</a:t>
            </a:r>
            <a:endParaRPr kumimoji="0" lang="zh-CN" altLang="en-US" sz="36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>
            <p:ph type="title"/>
          </p:nvPr>
        </p:nvSpPr>
        <p:spPr>
          <a:xfrm>
            <a:off x="143861" y="648245"/>
            <a:ext cx="8164864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 b="1" u="sng" noProof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交流及答疑</a:t>
            </a:r>
            <a:endParaRPr kumimoji="0" lang="zh-CN" altLang="en-US" sz="18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j-cs"/>
              <a:sym typeface="+mn-ea"/>
            </a:endParaRPr>
          </a:p>
        </p:txBody>
      </p:sp>
      <p:sp>
        <p:nvSpPr>
          <p:cNvPr id="7" name="TextBox 26"/>
          <p:cNvSpPr txBox="1"/>
          <p:nvPr/>
        </p:nvSpPr>
        <p:spPr>
          <a:xfrm>
            <a:off x="4824186" y="2567155"/>
            <a:ext cx="3008804" cy="32316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       欢迎各位老师入群，在群里全国各院校的老师可以在虚拟仿真使用上交流心得、教学方法等，同时公司工程师也会及时对技术问题和使用问题进行答疑。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16" y="1728320"/>
            <a:ext cx="3168220" cy="46996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0" descr="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39863"/>
            <a:ext cx="9504363" cy="5991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6563" name="Rectangle 8"/>
          <p:cNvSpPr/>
          <p:nvPr/>
        </p:nvSpPr>
        <p:spPr>
          <a:xfrm>
            <a:off x="0" y="0"/>
            <a:ext cx="9504363" cy="1484313"/>
          </a:xfrm>
          <a:prstGeom prst="rect">
            <a:avLst/>
          </a:prstGeom>
          <a:solidFill>
            <a:srgbClr val="0066CC"/>
          </a:solidFill>
          <a:ln w="9525" cap="flat" cmpd="sng">
            <a:solidFill>
              <a:srgbClr val="0066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5447" tIns="47724" rIns="95447" bIns="47724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6564" name="Rectangle 11"/>
          <p:cNvSpPr/>
          <p:nvPr/>
        </p:nvSpPr>
        <p:spPr>
          <a:xfrm>
            <a:off x="0" y="6337300"/>
            <a:ext cx="9504363" cy="1179513"/>
          </a:xfrm>
          <a:prstGeom prst="rect">
            <a:avLst/>
          </a:prstGeom>
          <a:solidFill>
            <a:srgbClr val="0066CC"/>
          </a:solidFill>
          <a:ln w="9525" cap="flat" cmpd="sng">
            <a:solidFill>
              <a:srgbClr val="0066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5447" tIns="47724" rIns="95447" bIns="47724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6565" name="Rectangle 8"/>
          <p:cNvSpPr/>
          <p:nvPr/>
        </p:nvSpPr>
        <p:spPr>
          <a:xfrm>
            <a:off x="0" y="1936750"/>
            <a:ext cx="4976813" cy="1135063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</a:ln>
        </p:spPr>
        <p:txBody>
          <a:bodyPr wrap="none" lIns="95447" tIns="47724" rIns="95447" bIns="47724" anchor="ctr" anchorCtr="0"/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6566" name="Text Box 12"/>
          <p:cNvSpPr txBox="1"/>
          <p:nvPr/>
        </p:nvSpPr>
        <p:spPr>
          <a:xfrm>
            <a:off x="432435" y="1512570"/>
            <a:ext cx="7501255" cy="1064260"/>
          </a:xfrm>
          <a:prstGeom prst="rect">
            <a:avLst/>
          </a:prstGeom>
          <a:noFill/>
          <a:ln w="9525">
            <a:noFill/>
          </a:ln>
        </p:spPr>
        <p:txBody>
          <a:bodyPr wrap="square" lIns="95447" tIns="47724" rIns="95447" bIns="47724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6300" b="1" dirty="0">
                <a:latin typeface="Arial" panose="020B0604020202020204" pitchFamily="34" charset="0"/>
                <a:ea typeface="隶书" panose="02010509060101010101" pitchFamily="49" charset="-122"/>
              </a:rPr>
              <a:t>期待您宝贵的建议！</a:t>
            </a:r>
          </a:p>
        </p:txBody>
      </p:sp>
      <p:sp>
        <p:nvSpPr>
          <p:cNvPr id="66567" name="Rectangle 9"/>
          <p:cNvSpPr/>
          <p:nvPr/>
        </p:nvSpPr>
        <p:spPr>
          <a:xfrm>
            <a:off x="5891213" y="6480175"/>
            <a:ext cx="3613150" cy="879475"/>
          </a:xfrm>
          <a:prstGeom prst="rect">
            <a:avLst/>
          </a:prstGeom>
          <a:noFill/>
          <a:ln w="9525">
            <a:noFill/>
          </a:ln>
        </p:spPr>
        <p:txBody>
          <a:bodyPr lIns="95447" tIns="47724" rIns="95447" bIns="47724">
            <a:spAutoFit/>
          </a:bodyPr>
          <a:lstStyle/>
          <a:p>
            <a:pPr algn="r"/>
            <a:r>
              <a:rPr lang="zh-CN" altLang="en-US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上海数林软件有限公司</a:t>
            </a:r>
            <a:endParaRPr lang="en-US" altLang="zh-CN" b="1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r"/>
            <a:r>
              <a:rPr lang="zh-CN" altLang="en-US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上海宇龙软件工程有限公司</a:t>
            </a:r>
            <a:endParaRPr lang="en-US" altLang="zh-CN" b="1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r"/>
            <a:endParaRPr lang="zh-CN" altLang="en-US" sz="1500" b="1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3"/>
          <p:cNvGrpSpPr>
            <a:grpSpLocks/>
          </p:cNvGrpSpPr>
          <p:nvPr/>
        </p:nvGrpSpPr>
        <p:grpSpPr bwMode="auto">
          <a:xfrm>
            <a:off x="4894336" y="4702010"/>
            <a:ext cx="6259514" cy="5917952"/>
            <a:chOff x="6968906" y="4947202"/>
            <a:chExt cx="8415839" cy="7956179"/>
          </a:xfrm>
        </p:grpSpPr>
        <p:sp>
          <p:nvSpPr>
            <p:cNvPr id="8" name="任意多边形: 形状 7"/>
            <p:cNvSpPr/>
            <p:nvPr/>
          </p:nvSpPr>
          <p:spPr>
            <a:xfrm rot="2675650">
              <a:off x="6968906" y="4947202"/>
              <a:ext cx="5632190" cy="7541896"/>
            </a:xfrm>
            <a:custGeom>
              <a:avLst/>
              <a:gdLst>
                <a:gd name="connsiteX0" fmla="*/ 524140 w 4559610"/>
                <a:gd name="connsiteY0" fmla="*/ 518900 h 6106620"/>
                <a:gd name="connsiteX1" fmla="*/ 426811 w 4559610"/>
                <a:gd name="connsiteY1" fmla="*/ 753873 h 6106620"/>
                <a:gd name="connsiteX2" fmla="*/ 426811 w 4559610"/>
                <a:gd name="connsiteY2" fmla="*/ 5518843 h 6106620"/>
                <a:gd name="connsiteX3" fmla="*/ 759114 w 4559610"/>
                <a:gd name="connsiteY3" fmla="*/ 5851146 h 6106620"/>
                <a:gd name="connsiteX4" fmla="*/ 3991578 w 4559610"/>
                <a:gd name="connsiteY4" fmla="*/ 5851146 h 6106620"/>
                <a:gd name="connsiteX5" fmla="*/ 4323881 w 4559610"/>
                <a:gd name="connsiteY5" fmla="*/ 5518843 h 6106620"/>
                <a:gd name="connsiteX6" fmla="*/ 4323881 w 4559610"/>
                <a:gd name="connsiteY6" fmla="*/ 753873 h 6106620"/>
                <a:gd name="connsiteX7" fmla="*/ 3991578 w 4559610"/>
                <a:gd name="connsiteY7" fmla="*/ 421570 h 6106620"/>
                <a:gd name="connsiteX8" fmla="*/ 759114 w 4559610"/>
                <a:gd name="connsiteY8" fmla="*/ 421570 h 6106620"/>
                <a:gd name="connsiteX9" fmla="*/ 524140 w 4559610"/>
                <a:gd name="connsiteY9" fmla="*/ 518900 h 6106620"/>
                <a:gd name="connsiteX10" fmla="*/ 113876 w 4559610"/>
                <a:gd name="connsiteY10" fmla="*/ 113876 h 6106620"/>
                <a:gd name="connsiteX11" fmla="*/ 388798 w 4559610"/>
                <a:gd name="connsiteY11" fmla="*/ 0 h 6106620"/>
                <a:gd name="connsiteX12" fmla="*/ 4170812 w 4559610"/>
                <a:gd name="connsiteY12" fmla="*/ 0 h 6106620"/>
                <a:gd name="connsiteX13" fmla="*/ 4559610 w 4559610"/>
                <a:gd name="connsiteY13" fmla="*/ 388798 h 6106620"/>
                <a:gd name="connsiteX14" fmla="*/ 4559610 w 4559610"/>
                <a:gd name="connsiteY14" fmla="*/ 5717822 h 6106620"/>
                <a:gd name="connsiteX15" fmla="*/ 4170812 w 4559610"/>
                <a:gd name="connsiteY15" fmla="*/ 6106620 h 6106620"/>
                <a:gd name="connsiteX16" fmla="*/ 388798 w 4559610"/>
                <a:gd name="connsiteY16" fmla="*/ 6106620 h 6106620"/>
                <a:gd name="connsiteX17" fmla="*/ 0 w 4559610"/>
                <a:gd name="connsiteY17" fmla="*/ 5717822 h 6106620"/>
                <a:gd name="connsiteX18" fmla="*/ 0 w 4559610"/>
                <a:gd name="connsiteY18" fmla="*/ 388798 h 6106620"/>
                <a:gd name="connsiteX19" fmla="*/ 113876 w 4559610"/>
                <a:gd name="connsiteY19" fmla="*/ 113876 h 610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59610" h="6106620">
                  <a:moveTo>
                    <a:pt x="524140" y="518900"/>
                  </a:moveTo>
                  <a:cubicBezTo>
                    <a:pt x="464005" y="579035"/>
                    <a:pt x="426811" y="662110"/>
                    <a:pt x="426811" y="753873"/>
                  </a:cubicBezTo>
                  <a:lnTo>
                    <a:pt x="426811" y="5518843"/>
                  </a:lnTo>
                  <a:cubicBezTo>
                    <a:pt x="426811" y="5702369"/>
                    <a:pt x="575588" y="5851146"/>
                    <a:pt x="759114" y="5851146"/>
                  </a:cubicBezTo>
                  <a:lnTo>
                    <a:pt x="3991578" y="5851146"/>
                  </a:lnTo>
                  <a:cubicBezTo>
                    <a:pt x="4175104" y="5851146"/>
                    <a:pt x="4323881" y="5702369"/>
                    <a:pt x="4323881" y="5518843"/>
                  </a:cubicBezTo>
                  <a:lnTo>
                    <a:pt x="4323881" y="753873"/>
                  </a:lnTo>
                  <a:cubicBezTo>
                    <a:pt x="4323881" y="570347"/>
                    <a:pt x="4175104" y="421570"/>
                    <a:pt x="3991578" y="421570"/>
                  </a:cubicBezTo>
                  <a:lnTo>
                    <a:pt x="759114" y="421570"/>
                  </a:lnTo>
                  <a:cubicBezTo>
                    <a:pt x="667351" y="421570"/>
                    <a:pt x="584275" y="458765"/>
                    <a:pt x="524140" y="518900"/>
                  </a:cubicBezTo>
                  <a:close/>
                  <a:moveTo>
                    <a:pt x="113876" y="113876"/>
                  </a:moveTo>
                  <a:cubicBezTo>
                    <a:pt x="184235" y="43518"/>
                    <a:pt x="281435" y="0"/>
                    <a:pt x="388798" y="0"/>
                  </a:cubicBezTo>
                  <a:lnTo>
                    <a:pt x="4170812" y="0"/>
                  </a:lnTo>
                  <a:cubicBezTo>
                    <a:pt x="4385539" y="0"/>
                    <a:pt x="4559610" y="174071"/>
                    <a:pt x="4559610" y="388798"/>
                  </a:cubicBezTo>
                  <a:lnTo>
                    <a:pt x="4559610" y="5717822"/>
                  </a:lnTo>
                  <a:cubicBezTo>
                    <a:pt x="4559610" y="5932549"/>
                    <a:pt x="4385539" y="6106620"/>
                    <a:pt x="4170812" y="6106620"/>
                  </a:cubicBezTo>
                  <a:lnTo>
                    <a:pt x="388798" y="6106620"/>
                  </a:lnTo>
                  <a:cubicBezTo>
                    <a:pt x="174071" y="6106620"/>
                    <a:pt x="0" y="5932549"/>
                    <a:pt x="0" y="5717822"/>
                  </a:cubicBezTo>
                  <a:lnTo>
                    <a:pt x="0" y="388798"/>
                  </a:lnTo>
                  <a:cubicBezTo>
                    <a:pt x="0" y="281435"/>
                    <a:pt x="43518" y="184235"/>
                    <a:pt x="113876" y="113876"/>
                  </a:cubicBezTo>
                  <a:close/>
                </a:path>
              </a:pathLst>
            </a:custGeom>
            <a:solidFill>
              <a:srgbClr val="3942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048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71" dirty="0">
                <a:solidFill>
                  <a:srgbClr val="FFFFFF"/>
                </a:solidFill>
                <a:latin typeface="Century Gothic" pitchFamily="34" charset="0"/>
                <a:ea typeface="inpin culangti" pitchFamily="2" charset="-122"/>
                <a:cs typeface="+mn-ea"/>
                <a:sym typeface="Century Gothic" pitchFamily="34" charset="0"/>
              </a:endParaRPr>
            </a:p>
          </p:txBody>
        </p:sp>
        <p:sp>
          <p:nvSpPr>
            <p:cNvPr id="9" name="任意多边形: 形状 8"/>
            <p:cNvSpPr/>
            <p:nvPr/>
          </p:nvSpPr>
          <p:spPr>
            <a:xfrm rot="2675650">
              <a:off x="9752556" y="5361483"/>
              <a:ext cx="5632189" cy="7541898"/>
            </a:xfrm>
            <a:custGeom>
              <a:avLst/>
              <a:gdLst>
                <a:gd name="connsiteX0" fmla="*/ 524140 w 4559610"/>
                <a:gd name="connsiteY0" fmla="*/ 518900 h 6106620"/>
                <a:gd name="connsiteX1" fmla="*/ 426811 w 4559610"/>
                <a:gd name="connsiteY1" fmla="*/ 753873 h 6106620"/>
                <a:gd name="connsiteX2" fmla="*/ 426811 w 4559610"/>
                <a:gd name="connsiteY2" fmla="*/ 5518843 h 6106620"/>
                <a:gd name="connsiteX3" fmla="*/ 759114 w 4559610"/>
                <a:gd name="connsiteY3" fmla="*/ 5851146 h 6106620"/>
                <a:gd name="connsiteX4" fmla="*/ 3991578 w 4559610"/>
                <a:gd name="connsiteY4" fmla="*/ 5851146 h 6106620"/>
                <a:gd name="connsiteX5" fmla="*/ 4323881 w 4559610"/>
                <a:gd name="connsiteY5" fmla="*/ 5518843 h 6106620"/>
                <a:gd name="connsiteX6" fmla="*/ 4323881 w 4559610"/>
                <a:gd name="connsiteY6" fmla="*/ 753873 h 6106620"/>
                <a:gd name="connsiteX7" fmla="*/ 3991578 w 4559610"/>
                <a:gd name="connsiteY7" fmla="*/ 421570 h 6106620"/>
                <a:gd name="connsiteX8" fmla="*/ 759114 w 4559610"/>
                <a:gd name="connsiteY8" fmla="*/ 421570 h 6106620"/>
                <a:gd name="connsiteX9" fmla="*/ 524140 w 4559610"/>
                <a:gd name="connsiteY9" fmla="*/ 518900 h 6106620"/>
                <a:gd name="connsiteX10" fmla="*/ 113876 w 4559610"/>
                <a:gd name="connsiteY10" fmla="*/ 113876 h 6106620"/>
                <a:gd name="connsiteX11" fmla="*/ 388798 w 4559610"/>
                <a:gd name="connsiteY11" fmla="*/ 0 h 6106620"/>
                <a:gd name="connsiteX12" fmla="*/ 4170812 w 4559610"/>
                <a:gd name="connsiteY12" fmla="*/ 0 h 6106620"/>
                <a:gd name="connsiteX13" fmla="*/ 4559610 w 4559610"/>
                <a:gd name="connsiteY13" fmla="*/ 388798 h 6106620"/>
                <a:gd name="connsiteX14" fmla="*/ 4559610 w 4559610"/>
                <a:gd name="connsiteY14" fmla="*/ 5717822 h 6106620"/>
                <a:gd name="connsiteX15" fmla="*/ 4170812 w 4559610"/>
                <a:gd name="connsiteY15" fmla="*/ 6106620 h 6106620"/>
                <a:gd name="connsiteX16" fmla="*/ 388798 w 4559610"/>
                <a:gd name="connsiteY16" fmla="*/ 6106620 h 6106620"/>
                <a:gd name="connsiteX17" fmla="*/ 0 w 4559610"/>
                <a:gd name="connsiteY17" fmla="*/ 5717822 h 6106620"/>
                <a:gd name="connsiteX18" fmla="*/ 0 w 4559610"/>
                <a:gd name="connsiteY18" fmla="*/ 388798 h 6106620"/>
                <a:gd name="connsiteX19" fmla="*/ 113876 w 4559610"/>
                <a:gd name="connsiteY19" fmla="*/ 113876 h 610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59610" h="6106620">
                  <a:moveTo>
                    <a:pt x="524140" y="518900"/>
                  </a:moveTo>
                  <a:cubicBezTo>
                    <a:pt x="464005" y="579035"/>
                    <a:pt x="426811" y="662110"/>
                    <a:pt x="426811" y="753873"/>
                  </a:cubicBezTo>
                  <a:lnTo>
                    <a:pt x="426811" y="5518843"/>
                  </a:lnTo>
                  <a:cubicBezTo>
                    <a:pt x="426811" y="5702369"/>
                    <a:pt x="575588" y="5851146"/>
                    <a:pt x="759114" y="5851146"/>
                  </a:cubicBezTo>
                  <a:lnTo>
                    <a:pt x="3991578" y="5851146"/>
                  </a:lnTo>
                  <a:cubicBezTo>
                    <a:pt x="4175104" y="5851146"/>
                    <a:pt x="4323881" y="5702369"/>
                    <a:pt x="4323881" y="5518843"/>
                  </a:cubicBezTo>
                  <a:lnTo>
                    <a:pt x="4323881" y="753873"/>
                  </a:lnTo>
                  <a:cubicBezTo>
                    <a:pt x="4323881" y="570347"/>
                    <a:pt x="4175104" y="421570"/>
                    <a:pt x="3991578" y="421570"/>
                  </a:cubicBezTo>
                  <a:lnTo>
                    <a:pt x="759114" y="421570"/>
                  </a:lnTo>
                  <a:cubicBezTo>
                    <a:pt x="667351" y="421570"/>
                    <a:pt x="584275" y="458765"/>
                    <a:pt x="524140" y="518900"/>
                  </a:cubicBezTo>
                  <a:close/>
                  <a:moveTo>
                    <a:pt x="113876" y="113876"/>
                  </a:moveTo>
                  <a:cubicBezTo>
                    <a:pt x="184235" y="43518"/>
                    <a:pt x="281435" y="0"/>
                    <a:pt x="388798" y="0"/>
                  </a:cubicBezTo>
                  <a:lnTo>
                    <a:pt x="4170812" y="0"/>
                  </a:lnTo>
                  <a:cubicBezTo>
                    <a:pt x="4385539" y="0"/>
                    <a:pt x="4559610" y="174071"/>
                    <a:pt x="4559610" y="388798"/>
                  </a:cubicBezTo>
                  <a:lnTo>
                    <a:pt x="4559610" y="5717822"/>
                  </a:lnTo>
                  <a:cubicBezTo>
                    <a:pt x="4559610" y="5932549"/>
                    <a:pt x="4385539" y="6106620"/>
                    <a:pt x="4170812" y="6106620"/>
                  </a:cubicBezTo>
                  <a:lnTo>
                    <a:pt x="388798" y="6106620"/>
                  </a:lnTo>
                  <a:cubicBezTo>
                    <a:pt x="174071" y="6106620"/>
                    <a:pt x="0" y="5932549"/>
                    <a:pt x="0" y="5717822"/>
                  </a:cubicBezTo>
                  <a:lnTo>
                    <a:pt x="0" y="388798"/>
                  </a:lnTo>
                  <a:cubicBezTo>
                    <a:pt x="0" y="281435"/>
                    <a:pt x="43518" y="184235"/>
                    <a:pt x="113876" y="113876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048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71" dirty="0">
                <a:solidFill>
                  <a:srgbClr val="FFFFFF"/>
                </a:solidFill>
                <a:latin typeface="Century Gothic" pitchFamily="34" charset="0"/>
                <a:ea typeface="inpin culangti" pitchFamily="2" charset="-122"/>
                <a:cs typeface="+mn-ea"/>
                <a:sym typeface="Century Gothic" pitchFamily="34" charset="0"/>
              </a:endParaRPr>
            </a:p>
          </p:txBody>
        </p:sp>
      </p:grpSp>
      <p:pic>
        <p:nvPicPr>
          <p:cNvPr id="4102" name="图片 2" descr="二维码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095" y="1016451"/>
            <a:ext cx="519770" cy="51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文本框 10"/>
          <p:cNvSpPr txBox="1">
            <a:spLocks noChangeArrowheads="1"/>
          </p:cNvSpPr>
          <p:nvPr/>
        </p:nvSpPr>
        <p:spPr bwMode="auto">
          <a:xfrm>
            <a:off x="6776808" y="1536222"/>
            <a:ext cx="2525050" cy="284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1247">
                <a:solidFill>
                  <a:srgbClr val="A6A6A6"/>
                </a:solidFill>
              </a:rPr>
              <a:t>智造艺海勤作舟  风正帆悬助达岸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367946" y="6395719"/>
            <a:ext cx="5499660" cy="265073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zh-CN" altLang="en-US" sz="1247" kern="3000" spc="156" noProof="1">
                <a:solidFill>
                  <a:schemeClr val="bg1">
                    <a:lumMod val="65000"/>
                  </a:schemeClr>
                </a:solidFill>
              </a:rPr>
              <a:t>勤奋为基础 态度和方法为风，推动训练之帆</a:t>
            </a:r>
            <a:r>
              <a:rPr lang="en-US" altLang="zh-CN" sz="1247" kern="3000" spc="156" noProof="1">
                <a:solidFill>
                  <a:schemeClr val="bg1">
                    <a:lumMod val="65000"/>
                  </a:schemeClr>
                </a:solidFill>
              </a:rPr>
              <a:t>——</a:t>
            </a:r>
            <a:r>
              <a:rPr lang="zh-CN" altLang="en-US" sz="1247" kern="3000" spc="156" noProof="1">
                <a:solidFill>
                  <a:schemeClr val="bg1">
                    <a:lumMod val="65000"/>
                  </a:schemeClr>
                </a:solidFill>
              </a:rPr>
              <a:t>动力在心</a:t>
            </a:r>
          </a:p>
        </p:txBody>
      </p:sp>
      <p:sp>
        <p:nvSpPr>
          <p:cNvPr id="15" name="矩形: 圆角 9"/>
          <p:cNvSpPr/>
          <p:nvPr/>
        </p:nvSpPr>
        <p:spPr>
          <a:xfrm rot="2554597">
            <a:off x="-207505" y="4283563"/>
            <a:ext cx="2226945" cy="2267496"/>
          </a:xfrm>
          <a:prstGeom prst="roundRect">
            <a:avLst>
              <a:gd name="adj" fmla="val 15577"/>
            </a:avLst>
          </a:prstGeom>
          <a:solidFill>
            <a:srgbClr val="3942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0488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71">
              <a:solidFill>
                <a:srgbClr val="FFFFFF"/>
              </a:solidFill>
              <a:latin typeface="Century Gothic" pitchFamily="34" charset="0"/>
              <a:ea typeface="inpin culangti" pitchFamily="2" charset="-122"/>
              <a:cs typeface="+mn-ea"/>
              <a:sym typeface="Century Gothic" pitchFamily="34" charset="0"/>
            </a:endParaRPr>
          </a:p>
        </p:txBody>
      </p:sp>
      <p:sp>
        <p:nvSpPr>
          <p:cNvPr id="16" name="矩形: 圆角 15"/>
          <p:cNvSpPr/>
          <p:nvPr/>
        </p:nvSpPr>
        <p:spPr>
          <a:xfrm rot="2554597">
            <a:off x="-845" y="4367639"/>
            <a:ext cx="1731108" cy="1949575"/>
          </a:xfrm>
          <a:prstGeom prst="roundRect">
            <a:avLst>
              <a:gd name="adj" fmla="val 15577"/>
            </a:avLst>
          </a:prstGeom>
          <a:blipFill>
            <a:blip r:embed="rId4" cstate="print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0488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71">
              <a:solidFill>
                <a:srgbClr val="FFFFFF"/>
              </a:solidFill>
              <a:latin typeface="Century Gothic" pitchFamily="34" charset="0"/>
              <a:ea typeface="inpin culangti" pitchFamily="2" charset="-122"/>
              <a:cs typeface="+mn-ea"/>
              <a:sym typeface="Century Gothic" pitchFamily="34" charset="0"/>
            </a:endParaRPr>
          </a:p>
        </p:txBody>
      </p:sp>
      <p:sp>
        <p:nvSpPr>
          <p:cNvPr id="18" name="TextBox 3"/>
          <p:cNvSpPr txBox="1"/>
          <p:nvPr/>
        </p:nvSpPr>
        <p:spPr>
          <a:xfrm>
            <a:off x="1295941" y="843157"/>
            <a:ext cx="1945005" cy="1166155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5550" b="1" dirty="0">
                <a:solidFill>
                  <a:srgbClr val="00B050"/>
                </a:solidFill>
                <a:latin typeface="Noto Sans SC"/>
                <a:ea typeface="Noto Sans SC"/>
                <a:cs typeface="Noto Sans SC"/>
              </a:rPr>
              <a:t>目录</a:t>
            </a:r>
          </a:p>
        </p:txBody>
      </p:sp>
      <p:sp>
        <p:nvSpPr>
          <p:cNvPr id="19" name="TextBox 4"/>
          <p:cNvSpPr txBox="1"/>
          <p:nvPr/>
        </p:nvSpPr>
        <p:spPr>
          <a:xfrm>
            <a:off x="503886" y="1957543"/>
            <a:ext cx="3649213" cy="557380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ctr">
              <a:lnSpc>
                <a:spcPct val="7700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00B050"/>
                </a:solidFill>
                <a:latin typeface="Noto Sans SC"/>
                <a:ea typeface="Noto Sans SC"/>
                <a:cs typeface="Noto Sans SC"/>
              </a:rPr>
              <a:t>CONTENTS</a:t>
            </a:r>
          </a:p>
        </p:txBody>
      </p:sp>
      <p:sp>
        <p:nvSpPr>
          <p:cNvPr id="20" name="TextBox 5"/>
          <p:cNvSpPr txBox="1"/>
          <p:nvPr/>
        </p:nvSpPr>
        <p:spPr>
          <a:xfrm>
            <a:off x="3084513" y="3462752"/>
            <a:ext cx="1194550" cy="415498"/>
          </a:xfrm>
          <a:prstGeom prst="rect">
            <a:avLst/>
          </a:prstGeom>
          <a:ln/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7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02</a:t>
            </a:r>
          </a:p>
        </p:txBody>
      </p:sp>
      <p:sp>
        <p:nvSpPr>
          <p:cNvPr id="21" name="TextBox 6"/>
          <p:cNvSpPr txBox="1"/>
          <p:nvPr/>
        </p:nvSpPr>
        <p:spPr>
          <a:xfrm>
            <a:off x="3779838" y="3477923"/>
            <a:ext cx="5724525" cy="369332"/>
          </a:xfrm>
          <a:prstGeom prst="rect">
            <a:avLst/>
          </a:prstGeom>
          <a:ln/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zh-CN" altLang="en-US" sz="2400" dirty="0"/>
              <a:t>数字课程运用</a:t>
            </a:r>
            <a:endParaRPr lang="zh-CN" altLang="en-US" sz="1600" dirty="0">
              <a:solidFill>
                <a:srgbClr val="0066CC"/>
              </a:solidFill>
            </a:endParaRPr>
          </a:p>
        </p:txBody>
      </p:sp>
      <p:sp>
        <p:nvSpPr>
          <p:cNvPr id="22" name="TextBox 7"/>
          <p:cNvSpPr txBox="1"/>
          <p:nvPr/>
        </p:nvSpPr>
        <p:spPr>
          <a:xfrm>
            <a:off x="3084513" y="2780069"/>
            <a:ext cx="1194550" cy="415498"/>
          </a:xfrm>
          <a:prstGeom prst="rect">
            <a:avLst/>
          </a:prstGeom>
          <a:ln/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700" b="1" dirty="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01</a:t>
            </a:r>
          </a:p>
        </p:txBody>
      </p:sp>
      <p:sp>
        <p:nvSpPr>
          <p:cNvPr id="23" name="TextBox 8"/>
          <p:cNvSpPr txBox="1"/>
          <p:nvPr/>
        </p:nvSpPr>
        <p:spPr>
          <a:xfrm>
            <a:off x="3779838" y="2795239"/>
            <a:ext cx="5724525" cy="369332"/>
          </a:xfrm>
          <a:prstGeom prst="rect">
            <a:avLst/>
          </a:prstGeom>
          <a:ln/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zh-CN" altLang="en-US" sz="2400" dirty="0"/>
              <a:t>数字课程设计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24" name="TextBox 9"/>
          <p:cNvSpPr txBox="1"/>
          <p:nvPr/>
        </p:nvSpPr>
        <p:spPr>
          <a:xfrm>
            <a:off x="3084513" y="4192465"/>
            <a:ext cx="1194550" cy="415498"/>
          </a:xfrm>
          <a:prstGeom prst="rect">
            <a:avLst/>
          </a:prstGeom>
          <a:ln/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7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03</a:t>
            </a:r>
          </a:p>
        </p:txBody>
      </p:sp>
      <p:sp>
        <p:nvSpPr>
          <p:cNvPr id="25" name="TextBox 10"/>
          <p:cNvSpPr txBox="1"/>
          <p:nvPr/>
        </p:nvSpPr>
        <p:spPr>
          <a:xfrm>
            <a:off x="3779838" y="4221462"/>
            <a:ext cx="5724525" cy="369332"/>
          </a:xfrm>
          <a:prstGeom prst="rect">
            <a:avLst/>
          </a:prstGeom>
          <a:ln/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zh-CN" altLang="en-US" sz="2400" dirty="0"/>
              <a:t>学生视角使用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54670627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内容占位符 2"/>
          <p:cNvSpPr>
            <a:spLocks noGrp="1"/>
          </p:cNvSpPr>
          <p:nvPr>
            <p:ph type="title"/>
          </p:nvPr>
        </p:nvSpPr>
        <p:spPr>
          <a:xfrm>
            <a:off x="87001" y="737779"/>
            <a:ext cx="8553450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sng" strike="noStrike" kern="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在线虚拟仿真课程实训系统</a:t>
            </a:r>
            <a:r>
              <a:rPr kumimoji="0" lang="en-US" altLang="zh-CN" sz="3600" b="1" i="0" u="sng" strike="noStrike" kern="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—</a:t>
            </a:r>
            <a:r>
              <a:rPr kumimoji="0" lang="zh-CN" altLang="en-US" sz="3600" b="1" i="0" u="sng" strike="noStrike" kern="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使用说明</a:t>
            </a:r>
            <a:endParaRPr kumimoji="0" lang="zh-CN" altLang="en-US" sz="36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4936" y="1684043"/>
            <a:ext cx="820551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进入方式：</a:t>
            </a:r>
            <a:endParaRPr lang="en-US" altLang="zh-CN" b="1" dirty="0"/>
          </a:p>
          <a:p>
            <a:r>
              <a:rPr lang="zh-CN" altLang="en-US" dirty="0"/>
              <a:t>①输入网址：</a:t>
            </a:r>
            <a:r>
              <a:rPr lang="en-US" altLang="zh-CN" dirty="0"/>
              <a:t> </a:t>
            </a:r>
            <a:r>
              <a:rPr lang="en-US" altLang="zh-CN" dirty="0">
                <a:hlinkClick r:id="rId3"/>
              </a:rPr>
              <a:t>https://</a:t>
            </a:r>
            <a:r>
              <a:rPr lang="en-US" altLang="zh-CN" dirty="0" smtClean="0">
                <a:hlinkClick r:id="rId3"/>
              </a:rPr>
              <a:t>shulin-soft.com:8710/login.html</a:t>
            </a:r>
            <a:endParaRPr lang="en-US" altLang="zh-CN" dirty="0"/>
          </a:p>
          <a:p>
            <a:r>
              <a:rPr lang="zh-CN" altLang="en-US" sz="1600" dirty="0">
                <a:solidFill>
                  <a:srgbClr val="FF0000"/>
                </a:solidFill>
              </a:rPr>
              <a:t>注：若习惯从官网进入的教师</a:t>
            </a:r>
            <a:r>
              <a:rPr lang="zh-CN" altLang="en-US" sz="1600" dirty="0" smtClean="0">
                <a:solidFill>
                  <a:srgbClr val="FF0000"/>
                </a:solidFill>
              </a:rPr>
              <a:t>需要选择</a:t>
            </a:r>
            <a:r>
              <a:rPr lang="en-US" altLang="zh-CN" sz="1600" dirty="0" smtClean="0">
                <a:solidFill>
                  <a:srgbClr val="FF0000"/>
                </a:solidFill>
              </a:rPr>
              <a:t>7.1</a:t>
            </a:r>
            <a:r>
              <a:rPr lang="zh-CN" altLang="en-US" sz="1600" dirty="0" smtClean="0">
                <a:solidFill>
                  <a:srgbClr val="FF0000"/>
                </a:solidFill>
              </a:rPr>
              <a:t>版本登录。</a:t>
            </a:r>
            <a:endParaRPr lang="en-US" altLang="zh-CN" sz="1600" dirty="0" smtClean="0">
              <a:solidFill>
                <a:srgbClr val="FF0000"/>
              </a:solidFill>
            </a:endParaRPr>
          </a:p>
          <a:p>
            <a:r>
              <a:rPr lang="zh-CN" altLang="en-US" dirty="0" smtClean="0"/>
              <a:t>②输入账号密码登录：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434936" y="5938650"/>
            <a:ext cx="5235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推荐使用浏览器： 火狐、</a:t>
            </a:r>
            <a:r>
              <a:rPr lang="en-US" altLang="zh-CN" b="1" dirty="0"/>
              <a:t>Chrome</a:t>
            </a:r>
            <a:r>
              <a:rPr lang="zh-CN" altLang="en-US" b="1" dirty="0"/>
              <a:t>、</a:t>
            </a:r>
            <a:r>
              <a:rPr lang="en-US" altLang="zh-CN" b="1" dirty="0"/>
              <a:t>Edge </a:t>
            </a:r>
            <a:r>
              <a:rPr lang="zh-CN" altLang="en-US" b="1" dirty="0"/>
              <a:t>浏览器</a:t>
            </a:r>
            <a:endParaRPr lang="en-US" altLang="zh-CN" b="1" dirty="0"/>
          </a:p>
        </p:txBody>
      </p:sp>
      <p:pic>
        <p:nvPicPr>
          <p:cNvPr id="4" name="图片 3" descr="Image00388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5891" y="3003608"/>
            <a:ext cx="5615513" cy="281012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112206" y="3168188"/>
            <a:ext cx="864060" cy="4236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Image00389.bmp"/>
          <p:cNvPicPr>
            <a:picLocks noChangeAspect="1"/>
          </p:cNvPicPr>
          <p:nvPr/>
        </p:nvPicPr>
        <p:blipFill>
          <a:blip r:embed="rId5" cstate="print"/>
          <a:srcRect l="53071" t="28108"/>
          <a:stretch>
            <a:fillRect/>
          </a:stretch>
        </p:blipFill>
        <p:spPr>
          <a:xfrm>
            <a:off x="6480051" y="2992427"/>
            <a:ext cx="2880200" cy="2468535"/>
          </a:xfrm>
          <a:prstGeom prst="rect">
            <a:avLst/>
          </a:prstGeom>
          <a:ln w="9525" cap="sq">
            <a:solidFill>
              <a:srgbClr val="FF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4" name="直接连接符 13"/>
          <p:cNvCxnSpPr>
            <a:endCxn id="5" idx="3"/>
          </p:cNvCxnSpPr>
          <p:nvPr/>
        </p:nvCxnSpPr>
        <p:spPr>
          <a:xfrm flipH="1">
            <a:off x="5976901" y="3098110"/>
            <a:ext cx="504035" cy="2818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6408296" y="5669052"/>
            <a:ext cx="3024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教师账号：</a:t>
            </a:r>
            <a:r>
              <a:rPr lang="en-US" altLang="zh-CN" b="1" dirty="0"/>
              <a:t>5</a:t>
            </a:r>
            <a:r>
              <a:rPr lang="zh-CN" altLang="en-US" b="1" dirty="0"/>
              <a:t>位</a:t>
            </a:r>
          </a:p>
          <a:p>
            <a:r>
              <a:rPr lang="zh-CN" altLang="en-US" dirty="0"/>
              <a:t>学生账号：</a:t>
            </a:r>
            <a:r>
              <a:rPr lang="zh-CN" altLang="en-US" b="1" dirty="0"/>
              <a:t>教师登陆后设定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35916" y="1512305"/>
            <a:ext cx="6984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注：仿真平台因细节改进和缺陷修改，将不时更新；如遇使用异常，可清一下历史记录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223936" y="2304360"/>
            <a:ext cx="7200500" cy="4474860"/>
            <a:chOff x="503886" y="2088345"/>
            <a:chExt cx="7660745" cy="4690875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/>
            <a:srcRect l="79715" b="49673"/>
            <a:stretch>
              <a:fillRect/>
            </a:stretch>
          </p:blipFill>
          <p:spPr>
            <a:xfrm>
              <a:off x="503886" y="2160350"/>
              <a:ext cx="3115310" cy="4347845"/>
            </a:xfrm>
            <a:prstGeom prst="rect">
              <a:avLst/>
            </a:prstGeom>
            <a:ln w="9525" cap="sq">
              <a:solidFill>
                <a:srgbClr val="0066CC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32131" y="2088345"/>
              <a:ext cx="3038475" cy="2163445"/>
            </a:xfrm>
            <a:prstGeom prst="rect">
              <a:avLst/>
            </a:prstGeom>
            <a:ln w="9525" cap="sq">
              <a:solidFill>
                <a:srgbClr val="0066CC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72231" y="4320500"/>
              <a:ext cx="2692400" cy="2458720"/>
            </a:xfrm>
            <a:prstGeom prst="rect">
              <a:avLst/>
            </a:prstGeom>
            <a:ln w="12700" cap="sq">
              <a:solidFill>
                <a:srgbClr val="0066CC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" name="矩形 8"/>
            <p:cNvSpPr/>
            <p:nvPr/>
          </p:nvSpPr>
          <p:spPr>
            <a:xfrm>
              <a:off x="1583961" y="3608840"/>
              <a:ext cx="864060" cy="27963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" name="直接连接符 11"/>
            <p:cNvCxnSpPr>
              <a:stCxn id="9" idx="3"/>
            </p:cNvCxnSpPr>
            <p:nvPr/>
          </p:nvCxnSpPr>
          <p:spPr>
            <a:xfrm>
              <a:off x="2448021" y="3748655"/>
              <a:ext cx="1584110" cy="67810"/>
            </a:xfrm>
            <a:prstGeom prst="line">
              <a:avLst/>
            </a:prstGeom>
            <a:ln w="28575"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4752181" y="4032480"/>
              <a:ext cx="720050" cy="864060"/>
            </a:xfrm>
            <a:prstGeom prst="line">
              <a:avLst/>
            </a:prstGeom>
            <a:ln w="28575"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内容占位符 2"/>
          <p:cNvSpPr>
            <a:spLocks noGrp="1"/>
          </p:cNvSpPr>
          <p:nvPr>
            <p:ph type="title"/>
          </p:nvPr>
        </p:nvSpPr>
        <p:spPr>
          <a:xfrm>
            <a:off x="87001" y="737779"/>
            <a:ext cx="8553450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sng" strike="noStrike" kern="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在线虚拟仿真课程实训系统</a:t>
            </a:r>
            <a:r>
              <a:rPr kumimoji="0" lang="en-US" altLang="zh-CN" sz="3600" b="1" i="0" u="sng" strike="noStrike" kern="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—</a:t>
            </a:r>
            <a:r>
              <a:rPr kumimoji="0" lang="zh-CN" altLang="en-US" sz="3600" b="1" i="0" u="sng" strike="noStrike" kern="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使用说明</a:t>
            </a:r>
            <a:endParaRPr kumimoji="0" lang="zh-CN" altLang="en-US" sz="36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87871" y="936265"/>
            <a:ext cx="63341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400" dirty="0">
                <a:solidFill>
                  <a:srgbClr val="39425D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Century Gothic" pitchFamily="34" charset="0"/>
              </a:rPr>
              <a:t>数字课程及仿真实训平台</a:t>
            </a:r>
            <a:r>
              <a:rPr lang="en-US" altLang="zh-CN" sz="2400" b="1" spc="400" dirty="0" smtClean="0">
                <a:solidFill>
                  <a:srgbClr val="39425D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Century Gothic" pitchFamily="34" charset="0"/>
              </a:rPr>
              <a:t>—</a:t>
            </a:r>
            <a:r>
              <a:rPr lang="zh-CN" altLang="en-US" sz="2400" b="1" spc="400" dirty="0">
                <a:solidFill>
                  <a:srgbClr val="39425D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Century Gothic" pitchFamily="34" charset="0"/>
              </a:rPr>
              <a:t>课程设计</a:t>
            </a:r>
            <a:endParaRPr lang="en-US" altLang="zh-CN" sz="2400" b="1" spc="400" dirty="0">
              <a:solidFill>
                <a:srgbClr val="39425D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Century Gothic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04228" y="3044400"/>
            <a:ext cx="1683866" cy="1230906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0" rIns="0" bIns="0" rtlCol="0">
            <a:no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76250" lvl="1" indent="-19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54405" lvl="2" indent="-4000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430655" lvl="3" indent="-5905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908175" lvl="4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提供多种不同课程分类和课程模板，一个分类下可以存在</a:t>
            </a:r>
            <a:r>
              <a:rPr lang="zh-CN" altLang="en-US" sz="1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多门课程模板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，以满足不同的教学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思路；</a:t>
            </a:r>
            <a:endParaRPr lang="en-US" altLang="zh-CN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教师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可以通过预览模板内容，了解模板的整体设计、课程结构、教学流程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等。</a:t>
            </a:r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800" dirty="0">
              <a:solidFill>
                <a:srgbClr val="0066CC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10119" y="2376365"/>
            <a:ext cx="1507028" cy="46372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76250" lvl="1" indent="-19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54405" lvl="2" indent="-4000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430655" lvl="3" indent="-5905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908175" lvl="4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kern="0" dirty="0" smtClean="0">
                <a:solidFill>
                  <a:schemeClr val="accent1"/>
                </a:solidFill>
                <a:latin typeface="+mn-ea"/>
                <a:cs typeface="+mn-ea"/>
              </a:rPr>
              <a:t>添加课程</a:t>
            </a:r>
            <a:endParaRPr lang="zh-CN" altLang="en-US" sz="2800" b="1" kern="0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80906" y="1603320"/>
            <a:ext cx="1033089" cy="773045"/>
          </a:xfrm>
          <a:prstGeom prst="rect">
            <a:avLst/>
          </a:prstGeom>
          <a:noFill/>
        </p:spPr>
        <p:txBody>
          <a:bodyPr wrap="none" lIns="0" tIns="0" rIns="0" bIns="0" rtlCol="0" anchor="ctr">
            <a:norm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76250" lvl="1" indent="-19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54405" lvl="2" indent="-4000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430655" lvl="3" indent="-5905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908175" lvl="4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kern="0" dirty="0">
                <a:solidFill>
                  <a:schemeClr val="accent1"/>
                </a:solidFill>
                <a:latin typeface="+mn-ea"/>
                <a:cs typeface="+mn-ea"/>
              </a:rPr>
              <a:t>01</a:t>
            </a:r>
            <a:endParaRPr lang="zh-CN" altLang="en-US" sz="4000" b="1" kern="0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753225" y="3044400"/>
            <a:ext cx="1683866" cy="882720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0" rIns="0" bIns="0" rtlCol="0">
            <a:no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76250" lvl="1" indent="-19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54405" lvl="2" indent="-4000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430655" lvl="3" indent="-5905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908175" lvl="4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教师能够根据自身授课的需求</a:t>
            </a:r>
            <a:r>
              <a:rPr lang="zh-CN" altLang="zh-CN" sz="1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自由</a:t>
            </a:r>
            <a:r>
              <a:rPr lang="zh-CN" altLang="zh-CN" sz="16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调整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课程</a:t>
            </a:r>
            <a:r>
              <a:rPr lang="zh-CN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教学顺序，或重新组织知识</a:t>
            </a:r>
            <a:r>
              <a:rPr lang="zh-CN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架构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736041" y="2376365"/>
            <a:ext cx="1683866" cy="46081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76250" lvl="1" indent="-19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54405" lvl="2" indent="-4000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430655" lvl="3" indent="-5905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908175" lvl="4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kern="0" dirty="0" smtClean="0">
                <a:solidFill>
                  <a:schemeClr val="accent1"/>
                </a:solidFill>
                <a:latin typeface="+mn-ea"/>
                <a:cs typeface="+mn-ea"/>
              </a:rPr>
              <a:t>修改课程</a:t>
            </a:r>
            <a:endParaRPr lang="zh-CN" altLang="en-US" sz="2800" b="1" kern="0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768918" y="1603320"/>
            <a:ext cx="1033089" cy="773045"/>
          </a:xfrm>
          <a:prstGeom prst="rect">
            <a:avLst/>
          </a:prstGeom>
          <a:noFill/>
        </p:spPr>
        <p:txBody>
          <a:bodyPr wrap="none" lIns="0" tIns="0" rIns="0" bIns="0" rtlCol="0" anchor="ctr">
            <a:norm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76250" lvl="1" indent="-19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54405" lvl="2" indent="-4000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430655" lvl="3" indent="-5905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908175" lvl="4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4000" b="1" kern="0" dirty="0">
                <a:solidFill>
                  <a:schemeClr val="accent1"/>
                </a:solidFill>
                <a:latin typeface="+mn-ea"/>
                <a:cs typeface="+mn-ea"/>
              </a:rPr>
              <a:t>02</a:t>
            </a:r>
            <a:endParaRPr lang="zh-CN" altLang="en-US" sz="4000" b="1" kern="0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955941" y="3058117"/>
            <a:ext cx="1683866" cy="882720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0" rIns="0" bIns="0" rtlCol="0">
            <a:no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76250" lvl="1" indent="-19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54405" lvl="2" indent="-4000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430655" lvl="3" indent="-5905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908175" lvl="4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能根据实际教学进度及</a:t>
            </a:r>
            <a:r>
              <a:rPr lang="zh-CN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情况</a:t>
            </a:r>
            <a:r>
              <a:rPr lang="zh-CN" altLang="en-US" sz="16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自主</a:t>
            </a:r>
            <a:r>
              <a:rPr lang="zh-CN" altLang="zh-CN" sz="16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调整</a:t>
            </a:r>
            <a:r>
              <a:rPr lang="zh-CN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配套的虚拟仿真实训和理论</a:t>
            </a:r>
            <a:r>
              <a:rPr lang="zh-CN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练习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948155" y="2376365"/>
            <a:ext cx="1683866" cy="46081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76250" lvl="1" indent="-19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54405" lvl="2" indent="-4000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430655" lvl="3" indent="-5905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908175" lvl="4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800" b="1" kern="0" dirty="0" smtClean="0">
                <a:solidFill>
                  <a:schemeClr val="accent1"/>
                </a:solidFill>
                <a:latin typeface="+mn-ea"/>
                <a:cs typeface="+mn-ea"/>
              </a:rPr>
              <a:t>调整任务</a:t>
            </a:r>
            <a:endParaRPr lang="zh-CN" altLang="en-US" sz="2800" b="1" kern="0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956435" y="1603320"/>
            <a:ext cx="1033089" cy="773045"/>
          </a:xfrm>
          <a:prstGeom prst="rect">
            <a:avLst/>
          </a:prstGeom>
          <a:noFill/>
        </p:spPr>
        <p:txBody>
          <a:bodyPr wrap="none" lIns="0" tIns="0" rIns="0" bIns="0" rtlCol="0" anchor="ctr">
            <a:norm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76250" lvl="1" indent="-19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54405" lvl="2" indent="-4000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430655" lvl="3" indent="-5905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908175" lvl="4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kern="0" dirty="0">
                <a:solidFill>
                  <a:schemeClr val="accent1"/>
                </a:solidFill>
                <a:latin typeface="+mn-ea"/>
                <a:cs typeface="+mn-ea"/>
              </a:rPr>
              <a:t>03</a:t>
            </a:r>
            <a:endParaRPr lang="zh-CN" altLang="en-US" sz="4000" b="1" kern="0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157318" y="3078986"/>
            <a:ext cx="1683866" cy="882720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0" rIns="0" bIns="0" rtlCol="0">
            <a:no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76250" lvl="1" indent="-19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54405" lvl="2" indent="-4000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430655" lvl="3" indent="-5905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908175" lvl="4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上传</a:t>
            </a:r>
            <a:r>
              <a:rPr lang="zh-CN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教师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自己</a:t>
            </a:r>
            <a:r>
              <a:rPr lang="zh-CN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教案</a:t>
            </a:r>
            <a:r>
              <a:rPr lang="zh-CN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资料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丰富课程设计的多样性</a:t>
            </a:r>
            <a:r>
              <a:rPr lang="zh-CN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让</a:t>
            </a:r>
            <a:r>
              <a:rPr lang="zh-CN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教学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更好的与教材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同步。</a:t>
            </a:r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177115" y="2376365"/>
            <a:ext cx="1683866" cy="46081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76250" lvl="1" indent="-19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54405" lvl="2" indent="-4000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430655" lvl="3" indent="-5905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908175" lvl="4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kern="0" dirty="0" smtClean="0">
                <a:solidFill>
                  <a:schemeClr val="accent1"/>
                </a:solidFill>
                <a:latin typeface="+mn-ea"/>
                <a:cs typeface="+mn-ea"/>
              </a:rPr>
              <a:t>自主上传</a:t>
            </a:r>
            <a:endParaRPr lang="zh-CN" altLang="en-US" sz="2800" b="1" kern="0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157318" y="1603320"/>
            <a:ext cx="1033089" cy="773045"/>
          </a:xfrm>
          <a:prstGeom prst="rect">
            <a:avLst/>
          </a:prstGeom>
          <a:noFill/>
        </p:spPr>
        <p:txBody>
          <a:bodyPr wrap="none" lIns="0" tIns="0" rIns="0" bIns="0" rtlCol="0" anchor="ctr">
            <a:norm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76250" lvl="1" indent="-19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54405" lvl="2" indent="-4000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430655" lvl="3" indent="-5905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908175" lvl="4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kern="0" dirty="0">
                <a:solidFill>
                  <a:schemeClr val="accent1"/>
                </a:solidFill>
                <a:latin typeface="+mn-ea"/>
                <a:cs typeface="+mn-ea"/>
              </a:rPr>
              <a:t>04</a:t>
            </a:r>
            <a:endParaRPr lang="zh-CN" altLang="en-US" sz="4000" b="1" kern="0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421013" y="1603320"/>
            <a:ext cx="0" cy="3451283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  <a:alpha val="3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2608530" y="1603320"/>
            <a:ext cx="0" cy="3451283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  <a:alpha val="3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4796047" y="1603320"/>
            <a:ext cx="0" cy="3451283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  <a:alpha val="3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6997424" y="1603320"/>
            <a:ext cx="0" cy="3451283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  <a:alpha val="3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87871" y="936265"/>
            <a:ext cx="63341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400" dirty="0">
                <a:solidFill>
                  <a:srgbClr val="39425D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Century Gothic" pitchFamily="34" charset="0"/>
              </a:rPr>
              <a:t>数字课程及仿真实训平台</a:t>
            </a:r>
            <a:r>
              <a:rPr lang="en-US" altLang="zh-CN" sz="2400" b="1" spc="400" dirty="0" smtClean="0">
                <a:solidFill>
                  <a:srgbClr val="39425D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Century Gothic" pitchFamily="34" charset="0"/>
              </a:rPr>
              <a:t>—</a:t>
            </a:r>
            <a:r>
              <a:rPr lang="zh-CN" altLang="en-US" sz="2400" b="1" spc="400" dirty="0">
                <a:solidFill>
                  <a:srgbClr val="39425D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Century Gothic" pitchFamily="34" charset="0"/>
              </a:rPr>
              <a:t>课程设计</a:t>
            </a:r>
            <a:endParaRPr lang="en-US" altLang="zh-CN" sz="2400" b="1" spc="400" dirty="0">
              <a:solidFill>
                <a:srgbClr val="39425D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Century Gothic" pitchFamily="34" charset="0"/>
            </a:endParaRPr>
          </a:p>
        </p:txBody>
      </p:sp>
      <p:sp>
        <p:nvSpPr>
          <p:cNvPr id="31" name="文本框 2"/>
          <p:cNvSpPr txBox="1">
            <a:spLocks noChangeArrowheads="1"/>
          </p:cNvSpPr>
          <p:nvPr/>
        </p:nvSpPr>
        <p:spPr bwMode="auto">
          <a:xfrm>
            <a:off x="647896" y="1584310"/>
            <a:ext cx="6335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CN" altLang="en-US" b="1" dirty="0" smtClean="0">
                <a:solidFill>
                  <a:srgbClr val="404040"/>
                </a:solidFill>
              </a:rPr>
              <a:t>预置的课程模板</a:t>
            </a:r>
            <a:endParaRPr lang="en-US" altLang="zh-CN" b="1" dirty="0">
              <a:solidFill>
                <a:srgbClr val="404040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91332" y="2016340"/>
            <a:ext cx="5370513" cy="2169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319405" algn="just" eaLnBrk="1" hangingPunct="1">
              <a:lnSpc>
                <a:spcPct val="150000"/>
              </a:lnSpc>
              <a:defRPr/>
            </a:pPr>
            <a:r>
              <a:rPr lang="zh-CN" altLang="en-US" kern="100" dirty="0" smtClean="0">
                <a:latin typeface="中文正文"/>
                <a:ea typeface="宋体" panose="02010600030101010101" pitchFamily="2" charset="-122"/>
                <a:cs typeface="Noto Sans Mono CJK JP Regular"/>
              </a:rPr>
              <a:t>在线</a:t>
            </a:r>
            <a:r>
              <a:rPr lang="zh-CN" altLang="zh-CN" kern="100" dirty="0" smtClean="0">
                <a:latin typeface="中文正文"/>
                <a:ea typeface="宋体" panose="02010600030101010101" pitchFamily="2" charset="-122"/>
                <a:cs typeface="Noto Sans Mono CJK JP Regular"/>
              </a:rPr>
              <a:t>平台</a:t>
            </a:r>
            <a:r>
              <a:rPr lang="zh-CN" altLang="en-US" kern="100" dirty="0" smtClean="0">
                <a:latin typeface="中文正文"/>
                <a:ea typeface="宋体" panose="02010600030101010101" pitchFamily="2" charset="-122"/>
                <a:cs typeface="Noto Sans Mono CJK JP Regular"/>
              </a:rPr>
              <a:t>预置</a:t>
            </a:r>
            <a:r>
              <a:rPr lang="zh-CN" altLang="zh-CN" kern="100" dirty="0" smtClean="0">
                <a:latin typeface="中文正文"/>
                <a:ea typeface="宋体" panose="02010600030101010101" pitchFamily="2" charset="-122"/>
                <a:cs typeface="Noto Sans Mono CJK JP Regular"/>
              </a:rPr>
              <a:t>了</a:t>
            </a:r>
            <a:r>
              <a:rPr lang="zh-CN" altLang="en-US" kern="100" dirty="0" smtClean="0">
                <a:latin typeface="中文正文"/>
                <a:ea typeface="宋体" panose="02010600030101010101" pitchFamily="2" charset="-122"/>
                <a:cs typeface="Noto Sans Mono CJK JP Regular"/>
              </a:rPr>
              <a:t>机电、机械、机器人等专业课程</a:t>
            </a:r>
            <a:r>
              <a:rPr lang="zh-CN" altLang="zh-CN" kern="100" dirty="0" smtClean="0">
                <a:latin typeface="中文正文"/>
                <a:ea typeface="宋体" panose="02010600030101010101" pitchFamily="2" charset="-122"/>
                <a:cs typeface="Noto Sans Mono CJK JP Regular"/>
              </a:rPr>
              <a:t>完整</a:t>
            </a:r>
            <a:r>
              <a:rPr lang="zh-CN" altLang="zh-CN" kern="100" dirty="0">
                <a:latin typeface="中文正文"/>
                <a:ea typeface="宋体" panose="02010600030101010101" pitchFamily="2" charset="-122"/>
                <a:cs typeface="Noto Sans Mono CJK JP Regular"/>
              </a:rPr>
              <a:t>在线数字课程</a:t>
            </a:r>
            <a:r>
              <a:rPr lang="zh-CN" altLang="zh-CN" kern="100" dirty="0" smtClean="0">
                <a:latin typeface="中文正文"/>
                <a:ea typeface="宋体" panose="02010600030101010101" pitchFamily="2" charset="-122"/>
                <a:cs typeface="Noto Sans Mono CJK JP Regular"/>
              </a:rPr>
              <a:t>，</a:t>
            </a:r>
            <a:r>
              <a:rPr lang="zh-CN" altLang="en-US" kern="100" dirty="0" smtClean="0">
                <a:latin typeface="中文正文"/>
                <a:ea typeface="宋体" panose="02010600030101010101" pitchFamily="2" charset="-122"/>
                <a:cs typeface="Noto Sans Mono CJK JP Regular"/>
              </a:rPr>
              <a:t>课程里包含多种资源类型</a:t>
            </a:r>
            <a:r>
              <a:rPr lang="zh-CN" altLang="zh-CN" kern="100" dirty="0" smtClean="0">
                <a:latin typeface="中文正文"/>
                <a:ea typeface="宋体" panose="02010600030101010101" pitchFamily="2" charset="-122"/>
                <a:cs typeface="Noto Sans Mono CJK JP Regular"/>
              </a:rPr>
              <a:t>，</a:t>
            </a:r>
            <a:r>
              <a:rPr lang="zh-CN" altLang="en-US" kern="100" dirty="0" smtClean="0">
                <a:latin typeface="中文正文"/>
                <a:ea typeface="宋体" panose="02010600030101010101" pitchFamily="2" charset="-122"/>
                <a:cs typeface="Noto Sans Mono CJK JP Regular"/>
              </a:rPr>
              <a:t>也</a:t>
            </a:r>
            <a:r>
              <a:rPr lang="zh-CN" altLang="zh-CN" kern="100" dirty="0" smtClean="0">
                <a:latin typeface="中文正文"/>
                <a:ea typeface="宋体" panose="02010600030101010101" pitchFamily="2" charset="-122"/>
                <a:cs typeface="Noto Sans Mono CJK JP Regular"/>
              </a:rPr>
              <a:t>包含</a:t>
            </a:r>
            <a:r>
              <a:rPr lang="zh-CN" altLang="zh-CN" kern="100" dirty="0">
                <a:latin typeface="中文正文"/>
                <a:ea typeface="宋体" panose="02010600030101010101" pitchFamily="2" charset="-122"/>
                <a:cs typeface="Noto Sans Mono CJK JP Regular"/>
              </a:rPr>
              <a:t>虚拟仿真实训和理论练习</a:t>
            </a:r>
            <a:r>
              <a:rPr lang="zh-CN" altLang="zh-CN" kern="100" dirty="0" smtClean="0">
                <a:latin typeface="中文正文"/>
                <a:ea typeface="宋体" panose="02010600030101010101" pitchFamily="2" charset="-122"/>
                <a:cs typeface="Noto Sans Mono CJK JP Regular"/>
              </a:rPr>
              <a:t>，</a:t>
            </a:r>
            <a:r>
              <a:rPr lang="zh-CN" altLang="en-US" kern="100" dirty="0" smtClean="0">
                <a:latin typeface="中文正文"/>
                <a:ea typeface="宋体" panose="02010600030101010101" pitchFamily="2" charset="-122"/>
                <a:cs typeface="Noto Sans Mono CJK JP Regular"/>
              </a:rPr>
              <a:t>可供年轻教师</a:t>
            </a:r>
            <a:r>
              <a:rPr lang="zh-CN" altLang="zh-CN" kern="100" dirty="0" smtClean="0">
                <a:latin typeface="中文正文"/>
                <a:ea typeface="宋体" panose="02010600030101010101" pitchFamily="2" charset="-122"/>
                <a:cs typeface="Noto Sans Mono CJK JP Regular"/>
              </a:rPr>
              <a:t>备课</a:t>
            </a:r>
            <a:r>
              <a:rPr lang="zh-CN" altLang="en-US" kern="100" dirty="0" smtClean="0">
                <a:latin typeface="中文正文"/>
                <a:ea typeface="宋体" panose="02010600030101010101" pitchFamily="2" charset="-122"/>
                <a:cs typeface="Noto Sans Mono CJK JP Regular"/>
              </a:rPr>
              <a:t>使用，简单便捷</a:t>
            </a:r>
            <a:r>
              <a:rPr lang="zh-CN" altLang="zh-CN" kern="100" dirty="0" smtClean="0">
                <a:latin typeface="中文正文"/>
                <a:ea typeface="宋体" panose="02010600030101010101" pitchFamily="2" charset="-122"/>
                <a:cs typeface="Noto Sans Mono CJK JP Regular"/>
              </a:rPr>
              <a:t>，</a:t>
            </a:r>
            <a:r>
              <a:rPr lang="zh-CN" altLang="en-US" kern="100" dirty="0" smtClean="0">
                <a:latin typeface="中文正文"/>
                <a:ea typeface="宋体" panose="02010600030101010101" pitchFamily="2" charset="-122"/>
                <a:cs typeface="Noto Sans Mono CJK JP Regular"/>
              </a:rPr>
              <a:t>节省教师搜集相关资源时间</a:t>
            </a:r>
            <a:r>
              <a:rPr lang="zh-CN" altLang="zh-CN" kern="100" dirty="0" smtClean="0">
                <a:latin typeface="中文正文"/>
                <a:ea typeface="宋体" panose="02010600030101010101" pitchFamily="2" charset="-122"/>
                <a:cs typeface="Noto Sans Mono CJK JP Regular"/>
              </a:rPr>
              <a:t>，</a:t>
            </a:r>
            <a:r>
              <a:rPr lang="zh-CN" altLang="zh-CN" kern="100" dirty="0">
                <a:latin typeface="中文正文"/>
                <a:ea typeface="宋体" panose="02010600030101010101" pitchFamily="2" charset="-122"/>
                <a:cs typeface="Noto Sans Mono CJK JP Regular"/>
              </a:rPr>
              <a:t>确保</a:t>
            </a:r>
            <a:r>
              <a:rPr lang="zh-CN" altLang="zh-CN" kern="100" dirty="0" smtClean="0">
                <a:latin typeface="中文正文"/>
                <a:ea typeface="宋体" panose="02010600030101010101" pitchFamily="2" charset="-122"/>
                <a:cs typeface="Noto Sans Mono CJK JP Regular"/>
              </a:rPr>
              <a:t>教学</a:t>
            </a:r>
            <a:r>
              <a:rPr lang="zh-CN" altLang="en-US" kern="100" dirty="0" smtClean="0">
                <a:latin typeface="中文正文"/>
                <a:ea typeface="宋体" panose="02010600030101010101" pitchFamily="2" charset="-122"/>
                <a:cs typeface="Noto Sans Mono CJK JP Regular"/>
              </a:rPr>
              <a:t>能及时且有效的过度</a:t>
            </a:r>
            <a:r>
              <a:rPr lang="zh-CN" altLang="zh-CN" kern="100" dirty="0" smtClean="0">
                <a:latin typeface="中文正文"/>
                <a:ea typeface="宋体" panose="02010600030101010101" pitchFamily="2" charset="-122"/>
                <a:cs typeface="Noto Sans Mono CJK JP Regular"/>
              </a:rPr>
              <a:t>。</a:t>
            </a:r>
            <a:endParaRPr lang="zh-CN" altLang="zh-CN" kern="100" dirty="0">
              <a:latin typeface="中文正文"/>
              <a:ea typeface="宋体" panose="02010600030101010101" pitchFamily="2" charset="-122"/>
              <a:cs typeface="Noto Sans Mono CJK JP Regular"/>
            </a:endParaRPr>
          </a:p>
        </p:txBody>
      </p:sp>
      <p:sp>
        <p:nvSpPr>
          <p:cNvPr id="34" name="文本框 2"/>
          <p:cNvSpPr txBox="1">
            <a:spLocks noChangeArrowheads="1"/>
          </p:cNvSpPr>
          <p:nvPr/>
        </p:nvSpPr>
        <p:spPr bwMode="auto">
          <a:xfrm>
            <a:off x="719901" y="4270549"/>
            <a:ext cx="6335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CN" altLang="en-US" b="1" dirty="0" smtClean="0">
                <a:solidFill>
                  <a:srgbClr val="404040"/>
                </a:solidFill>
              </a:rPr>
              <a:t>课程资源的形式</a:t>
            </a:r>
            <a:endParaRPr lang="en-US" altLang="zh-CN" b="1" dirty="0">
              <a:solidFill>
                <a:srgbClr val="40404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431881" y="4754143"/>
            <a:ext cx="47498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19405" algn="just">
              <a:lnSpc>
                <a:spcPct val="150000"/>
              </a:lnSpc>
              <a:defRPr/>
            </a:pPr>
            <a:r>
              <a:rPr lang="zh-CN" altLang="zh-CN" kern="100" dirty="0">
                <a:latin typeface="中文正文"/>
                <a:cs typeface="Noto Sans Mono CJK JP Regular"/>
              </a:rPr>
              <a:t>通过图文、</a:t>
            </a:r>
            <a:r>
              <a:rPr lang="en-US" altLang="zh-CN" kern="100" dirty="0">
                <a:latin typeface="中文正文"/>
                <a:cs typeface="Noto Sans Mono CJK JP Regular"/>
              </a:rPr>
              <a:t>2D</a:t>
            </a:r>
            <a:r>
              <a:rPr lang="zh-CN" altLang="zh-CN" kern="100" dirty="0">
                <a:latin typeface="中文正文"/>
                <a:cs typeface="Noto Sans Mono CJK JP Regular"/>
              </a:rPr>
              <a:t>动画、视频、</a:t>
            </a:r>
            <a:r>
              <a:rPr lang="en-US" altLang="zh-CN" kern="100" dirty="0">
                <a:latin typeface="中文正文"/>
                <a:cs typeface="Noto Sans Mono CJK JP Regular"/>
              </a:rPr>
              <a:t>3D</a:t>
            </a:r>
            <a:r>
              <a:rPr lang="zh-CN" altLang="zh-CN" kern="100" dirty="0">
                <a:latin typeface="中文正文"/>
                <a:cs typeface="Noto Sans Mono CJK JP Regular"/>
              </a:rPr>
              <a:t>模型</a:t>
            </a:r>
            <a:r>
              <a:rPr lang="en-US" altLang="zh-CN" kern="100" dirty="0">
                <a:latin typeface="中文正文"/>
                <a:cs typeface="Noto Sans Mono CJK JP Regular"/>
              </a:rPr>
              <a:t>/</a:t>
            </a:r>
            <a:r>
              <a:rPr lang="zh-CN" altLang="zh-CN" kern="100" dirty="0" smtClean="0">
                <a:latin typeface="中文正文"/>
                <a:cs typeface="Noto Sans Mono CJK JP Regular"/>
              </a:rPr>
              <a:t>动画</a:t>
            </a:r>
            <a:r>
              <a:rPr lang="zh-CN" altLang="en-US" kern="100" dirty="0" smtClean="0">
                <a:latin typeface="中文正文"/>
                <a:cs typeface="Noto Sans Mono CJK JP Regular"/>
              </a:rPr>
              <a:t>呈现知识点内容，通过</a:t>
            </a:r>
            <a:r>
              <a:rPr lang="zh-CN" altLang="zh-CN" kern="100" dirty="0" smtClean="0">
                <a:latin typeface="中文正文"/>
                <a:cs typeface="Noto Sans Mono CJK JP Regular"/>
              </a:rPr>
              <a:t>在线</a:t>
            </a:r>
            <a:r>
              <a:rPr lang="zh-CN" altLang="zh-CN" kern="100" dirty="0">
                <a:latin typeface="中文正文"/>
                <a:cs typeface="Noto Sans Mono CJK JP Regular"/>
              </a:rPr>
              <a:t>仿真</a:t>
            </a:r>
            <a:r>
              <a:rPr lang="zh-CN" altLang="zh-CN" kern="100" dirty="0" smtClean="0">
                <a:latin typeface="中文正文"/>
                <a:cs typeface="Noto Sans Mono CJK JP Regular"/>
              </a:rPr>
              <a:t>案例的</a:t>
            </a:r>
            <a:r>
              <a:rPr lang="zh-CN" altLang="zh-CN" kern="100" dirty="0">
                <a:latin typeface="中文正文"/>
                <a:cs typeface="Noto Sans Mono CJK JP Regular"/>
              </a:rPr>
              <a:t>形式</a:t>
            </a:r>
            <a:r>
              <a:rPr lang="zh-CN" altLang="zh-CN" kern="100" dirty="0" smtClean="0">
                <a:latin typeface="中文正文"/>
                <a:cs typeface="Noto Sans Mono CJK JP Regular"/>
              </a:rPr>
              <a:t>呈现</a:t>
            </a:r>
            <a:r>
              <a:rPr lang="zh-CN" altLang="en-US" kern="100" dirty="0" smtClean="0">
                <a:latin typeface="中文正文"/>
                <a:cs typeface="Noto Sans Mono CJK JP Regular"/>
              </a:rPr>
              <a:t>技能点教学，</a:t>
            </a:r>
            <a:r>
              <a:rPr lang="zh-CN" altLang="en-US" kern="100" dirty="0">
                <a:solidFill>
                  <a:srgbClr val="FF0000"/>
                </a:solidFill>
                <a:latin typeface="中文正文"/>
                <a:cs typeface="Noto Sans Mono CJK JP Regular"/>
              </a:rPr>
              <a:t>一个任务多个仿真，可以分阶段操作</a:t>
            </a:r>
            <a:r>
              <a:rPr lang="zh-CN" altLang="en-US" kern="100" dirty="0" smtClean="0">
                <a:solidFill>
                  <a:srgbClr val="FF0000"/>
                </a:solidFill>
                <a:latin typeface="中文正文"/>
                <a:cs typeface="Noto Sans Mono CJK JP Regular"/>
              </a:rPr>
              <a:t>演示</a:t>
            </a:r>
            <a:r>
              <a:rPr lang="zh-CN" altLang="en-US" kern="100" dirty="0" smtClean="0">
                <a:latin typeface="中文正文"/>
                <a:cs typeface="Noto Sans Mono CJK JP Regular"/>
              </a:rPr>
              <a:t>。</a:t>
            </a:r>
            <a:endParaRPr lang="zh-CN" altLang="en-US" kern="100" dirty="0">
              <a:latin typeface="中文正文"/>
              <a:cs typeface="Noto Sans Mono CJK JP Regular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206" y="4479505"/>
            <a:ext cx="4300723" cy="219469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845" y="2138723"/>
            <a:ext cx="3788078" cy="163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883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87871" y="936265"/>
            <a:ext cx="63341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400" dirty="0">
                <a:solidFill>
                  <a:srgbClr val="39425D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Century Gothic" pitchFamily="34" charset="0"/>
              </a:rPr>
              <a:t>数字</a:t>
            </a:r>
            <a:r>
              <a:rPr lang="zh-CN" altLang="en-US" sz="2400" b="1" spc="400" dirty="0" smtClean="0">
                <a:solidFill>
                  <a:srgbClr val="39425D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Century Gothic" pitchFamily="34" charset="0"/>
              </a:rPr>
              <a:t>课程建设与应用</a:t>
            </a:r>
            <a:r>
              <a:rPr lang="en-US" altLang="zh-CN" sz="2400" b="1" spc="400" dirty="0" smtClean="0">
                <a:solidFill>
                  <a:srgbClr val="39425D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Century Gothic" pitchFamily="34" charset="0"/>
              </a:rPr>
              <a:t>—</a:t>
            </a:r>
            <a:r>
              <a:rPr lang="zh-CN" altLang="en-US" sz="2400" b="1" spc="400" dirty="0" smtClean="0">
                <a:solidFill>
                  <a:srgbClr val="39425D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Century Gothic" pitchFamily="34" charset="0"/>
              </a:rPr>
              <a:t>课程</a:t>
            </a:r>
            <a:r>
              <a:rPr lang="zh-CN" altLang="en-US" sz="2400" b="1" spc="400" dirty="0">
                <a:solidFill>
                  <a:srgbClr val="39425D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Century Gothic" pitchFamily="34" charset="0"/>
              </a:rPr>
              <a:t>设计</a:t>
            </a:r>
            <a:endParaRPr lang="en-US" altLang="zh-CN" sz="2400" b="1" spc="400" dirty="0">
              <a:solidFill>
                <a:srgbClr val="39425D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Century Gothic" pitchFamily="34" charset="0"/>
            </a:endParaRPr>
          </a:p>
        </p:txBody>
      </p:sp>
      <p:sp>
        <p:nvSpPr>
          <p:cNvPr id="31" name="文本框 2"/>
          <p:cNvSpPr txBox="1">
            <a:spLocks noChangeArrowheads="1"/>
          </p:cNvSpPr>
          <p:nvPr/>
        </p:nvSpPr>
        <p:spPr bwMode="auto">
          <a:xfrm>
            <a:off x="306688" y="1547515"/>
            <a:ext cx="6335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CN" altLang="en-US" b="1" dirty="0" smtClean="0">
                <a:solidFill>
                  <a:srgbClr val="404040"/>
                </a:solidFill>
              </a:rPr>
              <a:t>修改课件</a:t>
            </a:r>
            <a:endParaRPr lang="en-US" altLang="zh-CN" b="1" dirty="0">
              <a:solidFill>
                <a:srgbClr val="404040"/>
              </a:solidFill>
            </a:endParaRPr>
          </a:p>
        </p:txBody>
      </p:sp>
      <p:pic>
        <p:nvPicPr>
          <p:cNvPr id="10" name="图片 9" descr="32313538333935363b32313538333934373bcec4bcfebcd0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>
            <a:off x="1064505" y="3599635"/>
            <a:ext cx="252604" cy="252604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>
            <a:off x="306688" y="2107704"/>
            <a:ext cx="521356" cy="52135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6250" lvl="1" indent="-19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4405" lvl="2" indent="-4000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30655" lvl="3" indent="-5905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08175" lvl="4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156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01</a:t>
            </a:r>
            <a:endParaRPr lang="zh-CN" altLang="en-US" sz="1560" b="1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06688" y="2861280"/>
            <a:ext cx="521356" cy="52135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6250" lvl="1" indent="-19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4405" lvl="2" indent="-4000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30655" lvl="3" indent="-5905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08175" lvl="4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156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02</a:t>
            </a:r>
            <a:endParaRPr lang="zh-CN" altLang="en-US" sz="1560" b="1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12632" y="3634954"/>
            <a:ext cx="521356" cy="52135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6250" lvl="1" indent="-19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4405" lvl="2" indent="-4000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30655" lvl="3" indent="-5905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08175" lvl="4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156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03</a:t>
            </a:r>
            <a:endParaRPr lang="zh-CN" altLang="en-US" sz="1560" b="1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35916" y="2148527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76250" lvl="1" indent="-19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54405" lvl="2" indent="-4000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430655" lvl="3" indent="-5905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908175" lvl="4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dirty="0" smtClean="0"/>
              <a:t>可自定义章节目录和顺序</a:t>
            </a:r>
            <a:endParaRPr lang="zh-CN" altLang="en-US" sz="1200" dirty="0">
              <a:solidFill>
                <a:srgbClr val="0066CC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35916" y="2981227"/>
            <a:ext cx="5573014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76250" lvl="1" indent="-19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54405" lvl="2" indent="-4000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430655" lvl="3" indent="-5905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908175" lvl="4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dirty="0" smtClean="0"/>
              <a:t>可修改知识点和技能点的课件内容</a:t>
            </a:r>
            <a:endParaRPr lang="zh-CN" altLang="en-US" sz="1200" dirty="0"/>
          </a:p>
        </p:txBody>
      </p:sp>
      <p:sp>
        <p:nvSpPr>
          <p:cNvPr id="17" name="矩形 16"/>
          <p:cNvSpPr/>
          <p:nvPr/>
        </p:nvSpPr>
        <p:spPr>
          <a:xfrm>
            <a:off x="935916" y="3754359"/>
            <a:ext cx="548233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76250" lvl="1" indent="-19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54405" lvl="2" indent="-4000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430655" lvl="3" indent="-5905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908175" lvl="4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dirty="0" smtClean="0"/>
              <a:t>可重新设计课程模板，快速导入导出目录</a:t>
            </a:r>
            <a:endParaRPr lang="zh-CN" altLang="en-US" sz="1200" dirty="0"/>
          </a:p>
        </p:txBody>
      </p:sp>
      <p:sp>
        <p:nvSpPr>
          <p:cNvPr id="18" name="文本框 2"/>
          <p:cNvSpPr txBox="1">
            <a:spLocks noChangeArrowheads="1"/>
          </p:cNvSpPr>
          <p:nvPr/>
        </p:nvSpPr>
        <p:spPr bwMode="auto">
          <a:xfrm>
            <a:off x="359876" y="4555479"/>
            <a:ext cx="6335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CN" altLang="en-US" b="1" dirty="0" smtClean="0">
                <a:solidFill>
                  <a:srgbClr val="404040"/>
                </a:solidFill>
              </a:rPr>
              <a:t>上传教案</a:t>
            </a:r>
            <a:endParaRPr lang="en-US" altLang="zh-CN" b="1" dirty="0">
              <a:solidFill>
                <a:srgbClr val="40404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17958" y="5587007"/>
            <a:ext cx="7848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可</a:t>
            </a:r>
            <a:r>
              <a:rPr lang="zh-CN" altLang="en-US" dirty="0" smtClean="0"/>
              <a:t>上传教案</a:t>
            </a:r>
            <a:r>
              <a:rPr lang="zh-CN" altLang="en-US" dirty="0" smtClean="0"/>
              <a:t>，教师可以</a:t>
            </a:r>
            <a:r>
              <a:rPr lang="zh-CN" altLang="en-US" dirty="0"/>
              <a:t>将本地</a:t>
            </a:r>
            <a:r>
              <a:rPr lang="zh-CN" altLang="en-US" dirty="0" smtClean="0"/>
              <a:t>的</a:t>
            </a:r>
            <a:r>
              <a:rPr lang="en-US" altLang="zh-CN" dirty="0" smtClean="0"/>
              <a:t>PDF</a:t>
            </a:r>
            <a:r>
              <a:rPr lang="zh-CN" altLang="en-US" dirty="0" smtClean="0"/>
              <a:t>格式教案上</a:t>
            </a:r>
            <a:r>
              <a:rPr lang="zh-CN" altLang="en-US" dirty="0"/>
              <a:t>传至</a:t>
            </a:r>
            <a:r>
              <a:rPr lang="zh-CN" altLang="en-US" dirty="0" smtClean="0"/>
              <a:t>平台。</a:t>
            </a:r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27254" y="5363377"/>
            <a:ext cx="680224" cy="62211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846116" y="2333193"/>
            <a:ext cx="3122698" cy="3139005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5722341" y="2258854"/>
            <a:ext cx="3370248" cy="10455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184211" y="1633660"/>
            <a:ext cx="633571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kern="100" dirty="0">
                <a:solidFill>
                  <a:srgbClr val="FF0000"/>
                </a:solidFill>
                <a:latin typeface="中文正文"/>
                <a:ea typeface="宋体" panose="02010600030101010101" pitchFamily="2" charset="-122"/>
                <a:cs typeface="Noto Sans Mono CJK JP Regular"/>
              </a:rPr>
              <a:t>自主</a:t>
            </a:r>
            <a:r>
              <a:rPr lang="zh-CN" altLang="en-US" kern="100" dirty="0" smtClean="0">
                <a:solidFill>
                  <a:srgbClr val="FF0000"/>
                </a:solidFill>
                <a:latin typeface="中文正文"/>
                <a:ea typeface="宋体" panose="02010600030101010101" pitchFamily="2" charset="-122"/>
                <a:cs typeface="Noto Sans Mono CJK JP Regular"/>
              </a:rPr>
              <a:t>编辑或调整</a:t>
            </a:r>
            <a:r>
              <a:rPr lang="zh-CN" altLang="en-US" kern="100" dirty="0">
                <a:solidFill>
                  <a:srgbClr val="FF0000"/>
                </a:solidFill>
                <a:latin typeface="中文正文"/>
                <a:ea typeface="宋体" panose="02010600030101010101" pitchFamily="2" charset="-122"/>
                <a:cs typeface="Noto Sans Mono CJK JP Regular"/>
              </a:rPr>
              <a:t>课程目录框架结构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24" name="图片 37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391" y="5400575"/>
            <a:ext cx="1380108" cy="1442189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592031" y="5976544"/>
            <a:ext cx="4502710" cy="670281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5526201" y="5955313"/>
            <a:ext cx="1116199" cy="7218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26" name="直接箭头连接符 25"/>
          <p:cNvCxnSpPr>
            <a:cxnSpLocks/>
          </p:cNvCxnSpPr>
          <p:nvPr/>
        </p:nvCxnSpPr>
        <p:spPr>
          <a:xfrm flipV="1">
            <a:off x="6663648" y="6025208"/>
            <a:ext cx="998088" cy="3024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090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87871" y="936265"/>
            <a:ext cx="63341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400" dirty="0">
                <a:solidFill>
                  <a:srgbClr val="39425D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Century Gothic" pitchFamily="34" charset="0"/>
              </a:rPr>
              <a:t>数字课程及仿真实训平台</a:t>
            </a:r>
            <a:r>
              <a:rPr lang="en-US" altLang="zh-CN" sz="2400" b="1" spc="400" dirty="0" smtClean="0">
                <a:solidFill>
                  <a:srgbClr val="39425D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Century Gothic" pitchFamily="34" charset="0"/>
              </a:rPr>
              <a:t>—</a:t>
            </a:r>
            <a:r>
              <a:rPr lang="zh-CN" altLang="en-US" sz="2400" b="1" spc="400" dirty="0">
                <a:solidFill>
                  <a:srgbClr val="39425D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Century Gothic" pitchFamily="34" charset="0"/>
              </a:rPr>
              <a:t>课程设计</a:t>
            </a:r>
            <a:endParaRPr lang="en-US" altLang="zh-CN" sz="2400" b="1" spc="400" dirty="0">
              <a:solidFill>
                <a:srgbClr val="39425D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Century Gothic" pitchFamily="34" charset="0"/>
            </a:endParaRPr>
          </a:p>
        </p:txBody>
      </p:sp>
      <p:sp>
        <p:nvSpPr>
          <p:cNvPr id="31" name="文本框 2"/>
          <p:cNvSpPr txBox="1">
            <a:spLocks noChangeArrowheads="1"/>
          </p:cNvSpPr>
          <p:nvPr/>
        </p:nvSpPr>
        <p:spPr bwMode="auto">
          <a:xfrm>
            <a:off x="317382" y="1542368"/>
            <a:ext cx="6335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CN" altLang="en-US" b="1" dirty="0" smtClean="0">
                <a:solidFill>
                  <a:srgbClr val="404040"/>
                </a:solidFill>
              </a:rPr>
              <a:t>调整任务</a:t>
            </a:r>
            <a:endParaRPr lang="en-US" altLang="zh-CN" b="1" dirty="0">
              <a:solidFill>
                <a:srgbClr val="404040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31881" y="2232567"/>
            <a:ext cx="521356" cy="52135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6250" lvl="1" indent="-19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4405" lvl="2" indent="-4000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30655" lvl="3" indent="-5905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08175" lvl="4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156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01</a:t>
            </a:r>
            <a:endParaRPr lang="zh-CN" altLang="en-US" sz="1560" b="1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31881" y="3113755"/>
            <a:ext cx="521356" cy="52135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6250" lvl="1" indent="-19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4405" lvl="2" indent="-4000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30655" lvl="3" indent="-5905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08175" lvl="4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156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02</a:t>
            </a:r>
            <a:endParaRPr lang="zh-CN" altLang="en-US" sz="1560" b="1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431881" y="4092553"/>
            <a:ext cx="521356" cy="52135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6250" lvl="1" indent="-19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4405" lvl="2" indent="-4000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30655" lvl="3" indent="-5905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08175" lvl="4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156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03</a:t>
            </a:r>
            <a:endParaRPr lang="zh-CN" altLang="en-US" sz="1560" b="1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149934" y="3189767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76250" lvl="1" indent="-19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54405" lvl="2" indent="-4000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430655" lvl="3" indent="-5905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908175" lvl="4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dirty="0" smtClean="0"/>
              <a:t>可调整任务的内容和难易程度</a:t>
            </a:r>
            <a:endParaRPr lang="zh-CN" altLang="en-US" sz="1200" dirty="0">
              <a:solidFill>
                <a:srgbClr val="0066CC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170764" y="4168565"/>
            <a:ext cx="548233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76250" lvl="1" indent="-19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54405" lvl="2" indent="-4000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430655" lvl="3" indent="-5905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908175" lvl="4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dirty="0" smtClean="0"/>
              <a:t>可跨学科和课程调整</a:t>
            </a:r>
            <a:endParaRPr lang="zh-CN" altLang="en-US" sz="1200" dirty="0"/>
          </a:p>
        </p:txBody>
      </p:sp>
      <p:sp>
        <p:nvSpPr>
          <p:cNvPr id="28" name="矩形 27"/>
          <p:cNvSpPr/>
          <p:nvPr/>
        </p:nvSpPr>
        <p:spPr>
          <a:xfrm>
            <a:off x="1149934" y="2306407"/>
            <a:ext cx="4108817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76250" lvl="1" indent="-19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54405" lvl="2" indent="-4000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430655" lvl="3" indent="-5905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908175" lvl="4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dirty="0" smtClean="0"/>
              <a:t>理论练习任务和仿真实训任务均可调整</a:t>
            </a:r>
            <a:endParaRPr lang="zh-CN" altLang="en-US" sz="1200" dirty="0">
              <a:solidFill>
                <a:srgbClr val="0066CC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206" y="1850942"/>
            <a:ext cx="4089429" cy="3416314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5040201" y="3375010"/>
            <a:ext cx="4464162" cy="19662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30" name="直接箭头连接符 29"/>
          <p:cNvCxnSpPr>
            <a:cxnSpLocks/>
          </p:cNvCxnSpPr>
          <p:nvPr/>
        </p:nvCxnSpPr>
        <p:spPr>
          <a:xfrm flipH="1">
            <a:off x="4404782" y="4693685"/>
            <a:ext cx="638063" cy="4323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423177" y="5252664"/>
            <a:ext cx="47498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kern="1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Noto Sans Mono CJK JP Regular"/>
              </a:rPr>
              <a:t>根据教学进度调整</a:t>
            </a:r>
            <a:r>
              <a:rPr lang="zh-CN" altLang="zh-CN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Noto Sans Mono CJK JP Regular"/>
              </a:rPr>
              <a:t>配套的虚拟仿真实训和理论练习</a:t>
            </a:r>
            <a:endParaRPr lang="zh-CN" altLang="en-US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56546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87871" y="936265"/>
            <a:ext cx="63341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400" dirty="0">
                <a:solidFill>
                  <a:srgbClr val="39425D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Century Gothic" pitchFamily="34" charset="0"/>
              </a:rPr>
              <a:t>数字课程及仿真实训平台</a:t>
            </a:r>
            <a:r>
              <a:rPr lang="en-US" altLang="zh-CN" sz="2400" b="1" spc="400" dirty="0" smtClean="0">
                <a:solidFill>
                  <a:srgbClr val="39425D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Century Gothic" pitchFamily="34" charset="0"/>
              </a:rPr>
              <a:t>—</a:t>
            </a:r>
            <a:r>
              <a:rPr lang="zh-CN" altLang="en-US" sz="2400" b="1" spc="400" dirty="0" smtClean="0">
                <a:solidFill>
                  <a:srgbClr val="39425D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Century Gothic" pitchFamily="34" charset="0"/>
              </a:rPr>
              <a:t>课程</a:t>
            </a:r>
            <a:r>
              <a:rPr lang="zh-CN" altLang="en-US" sz="2400" b="1" spc="400" dirty="0" smtClean="0">
                <a:solidFill>
                  <a:srgbClr val="39425D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Century Gothic" pitchFamily="34" charset="0"/>
              </a:rPr>
              <a:t>运用</a:t>
            </a:r>
            <a:endParaRPr lang="en-US" altLang="zh-CN" sz="2400" b="1" spc="400" dirty="0">
              <a:solidFill>
                <a:srgbClr val="39425D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Century Gothic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04228" y="3044400"/>
            <a:ext cx="1683866" cy="1230906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0" rIns="0" bIns="0" rtlCol="0">
            <a:no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76250" lvl="1" indent="-19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54405" lvl="2" indent="-4000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430655" lvl="3" indent="-5905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908175" lvl="4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布置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任务：针对每个学习任务，可布置对应的</a:t>
            </a:r>
            <a:r>
              <a:rPr lang="zh-CN" altLang="en-US" sz="1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仿真任务和理论练习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，任务中设定明确的学习目标，让学生了解需要达到的学习成果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任务查看：通过学生视图可快速查看学生账号的界面</a:t>
            </a:r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800" dirty="0">
              <a:solidFill>
                <a:srgbClr val="0066CC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10119" y="2376365"/>
            <a:ext cx="1507028" cy="46372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76250" lvl="1" indent="-19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54405" lvl="2" indent="-4000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430655" lvl="3" indent="-5905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908175" lvl="4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kern="0" dirty="0" smtClean="0">
                <a:solidFill>
                  <a:schemeClr val="accent1"/>
                </a:solidFill>
                <a:latin typeface="+mn-ea"/>
                <a:cs typeface="+mn-ea"/>
              </a:rPr>
              <a:t>任务管理</a:t>
            </a:r>
            <a:endParaRPr lang="zh-CN" altLang="en-US" sz="2800" b="1" kern="0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80906" y="1603320"/>
            <a:ext cx="1033089" cy="773045"/>
          </a:xfrm>
          <a:prstGeom prst="rect">
            <a:avLst/>
          </a:prstGeom>
          <a:noFill/>
        </p:spPr>
        <p:txBody>
          <a:bodyPr wrap="none" lIns="0" tIns="0" rIns="0" bIns="0" rtlCol="0" anchor="ctr">
            <a:norm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76250" lvl="1" indent="-19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54405" lvl="2" indent="-4000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430655" lvl="3" indent="-5905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908175" lvl="4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kern="0" dirty="0">
                <a:solidFill>
                  <a:schemeClr val="accent1"/>
                </a:solidFill>
                <a:latin typeface="+mn-ea"/>
                <a:cs typeface="+mn-ea"/>
              </a:rPr>
              <a:t>01</a:t>
            </a:r>
            <a:endParaRPr lang="zh-CN" altLang="en-US" sz="4000" b="1" kern="0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753225" y="3044400"/>
            <a:ext cx="1683866" cy="882720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0" rIns="0" bIns="0" rtlCol="0">
            <a:no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76250" lvl="1" indent="-19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54405" lvl="2" indent="-4000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430655" lvl="3" indent="-5905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908175" lvl="4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可保留学生多次提交的成绩结果，教师可通过这些结果掌握学生的学习态度和知识掌握情况，对易错点进行集中讲解。</a:t>
            </a:r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736041" y="2376365"/>
            <a:ext cx="1683866" cy="46081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76250" lvl="1" indent="-19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54405" lvl="2" indent="-4000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430655" lvl="3" indent="-5905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908175" lvl="4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kern="0" dirty="0" smtClean="0">
                <a:solidFill>
                  <a:schemeClr val="accent1"/>
                </a:solidFill>
                <a:latin typeface="+mn-ea"/>
                <a:cs typeface="+mn-ea"/>
              </a:rPr>
              <a:t>成绩明细</a:t>
            </a:r>
            <a:endParaRPr lang="zh-CN" altLang="en-US" sz="2800" b="1" kern="0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768918" y="1603320"/>
            <a:ext cx="1033089" cy="773045"/>
          </a:xfrm>
          <a:prstGeom prst="rect">
            <a:avLst/>
          </a:prstGeom>
          <a:noFill/>
        </p:spPr>
        <p:txBody>
          <a:bodyPr wrap="none" lIns="0" tIns="0" rIns="0" bIns="0" rtlCol="0" anchor="ctr">
            <a:norm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76250" lvl="1" indent="-19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54405" lvl="2" indent="-4000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430655" lvl="3" indent="-5905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908175" lvl="4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4000" b="1" kern="0" dirty="0">
                <a:solidFill>
                  <a:schemeClr val="accent1"/>
                </a:solidFill>
                <a:latin typeface="+mn-ea"/>
                <a:cs typeface="+mn-ea"/>
              </a:rPr>
              <a:t>02</a:t>
            </a:r>
            <a:endParaRPr lang="zh-CN" altLang="en-US" sz="4000" b="1" kern="0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955941" y="3058117"/>
            <a:ext cx="1683866" cy="882720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0" rIns="0" bIns="0" rtlCol="0">
            <a:no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76250" lvl="1" indent="-19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54405" lvl="2" indent="-4000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430655" lvl="3" indent="-5905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908175" lvl="4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支持练习、测验、考试等多种评分方式，全面评估学生学习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情况；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可灵活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设置各项评分指标的权重，使评分更加科学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合理，导出期终总评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成绩。</a:t>
            </a:r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948155" y="2376365"/>
            <a:ext cx="1683866" cy="46081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76250" lvl="1" indent="-19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54405" lvl="2" indent="-4000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430655" lvl="3" indent="-5905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908175" lvl="4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800" b="1" kern="0" dirty="0" smtClean="0">
                <a:solidFill>
                  <a:schemeClr val="accent1"/>
                </a:solidFill>
                <a:latin typeface="+mn-ea"/>
                <a:cs typeface="+mn-ea"/>
              </a:rPr>
              <a:t>成绩管理</a:t>
            </a:r>
            <a:endParaRPr lang="zh-CN" altLang="en-US" sz="2800" b="1" kern="0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956435" y="1603320"/>
            <a:ext cx="1033089" cy="773045"/>
          </a:xfrm>
          <a:prstGeom prst="rect">
            <a:avLst/>
          </a:prstGeom>
          <a:noFill/>
        </p:spPr>
        <p:txBody>
          <a:bodyPr wrap="none" lIns="0" tIns="0" rIns="0" bIns="0" rtlCol="0" anchor="ctr">
            <a:norm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76250" lvl="1" indent="-19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54405" lvl="2" indent="-4000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430655" lvl="3" indent="-5905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908175" lvl="4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kern="0" dirty="0">
                <a:solidFill>
                  <a:schemeClr val="accent1"/>
                </a:solidFill>
                <a:latin typeface="+mn-ea"/>
                <a:cs typeface="+mn-ea"/>
              </a:rPr>
              <a:t>03</a:t>
            </a:r>
            <a:endParaRPr lang="zh-CN" altLang="en-US" sz="4000" b="1" kern="0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157318" y="3078986"/>
            <a:ext cx="1683866" cy="882720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0" rIns="0" bIns="0" rtlCol="0">
            <a:no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76250" lvl="1" indent="-19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54405" lvl="2" indent="-4000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430655" lvl="3" indent="-5905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908175" lvl="4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可批量创建学生账号，快速查看学生基本信息，包括学号，姓名、班级、成绩等，便于教师对学生进行全面了解。</a:t>
            </a:r>
          </a:p>
          <a:p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177115" y="2376365"/>
            <a:ext cx="1683866" cy="46081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76250" lvl="1" indent="-19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54405" lvl="2" indent="-4000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430655" lvl="3" indent="-5905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908175" lvl="4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kern="0" dirty="0" smtClean="0">
                <a:solidFill>
                  <a:schemeClr val="accent1"/>
                </a:solidFill>
                <a:latin typeface="+mn-ea"/>
                <a:cs typeface="+mn-ea"/>
              </a:rPr>
              <a:t>学生账号</a:t>
            </a:r>
            <a:endParaRPr lang="zh-CN" altLang="en-US" sz="2800" b="1" kern="0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157318" y="1603320"/>
            <a:ext cx="1033089" cy="773045"/>
          </a:xfrm>
          <a:prstGeom prst="rect">
            <a:avLst/>
          </a:prstGeom>
          <a:noFill/>
        </p:spPr>
        <p:txBody>
          <a:bodyPr wrap="none" lIns="0" tIns="0" rIns="0" bIns="0" rtlCol="0" anchor="ctr">
            <a:norm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76250" lvl="1" indent="-19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54405" lvl="2" indent="-4000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430655" lvl="3" indent="-5905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908175" lvl="4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-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kern="0" dirty="0">
                <a:solidFill>
                  <a:schemeClr val="accent1"/>
                </a:solidFill>
                <a:latin typeface="+mn-ea"/>
                <a:cs typeface="+mn-ea"/>
              </a:rPr>
              <a:t>04</a:t>
            </a:r>
            <a:endParaRPr lang="zh-CN" altLang="en-US" sz="4000" b="1" kern="0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421013" y="1603320"/>
            <a:ext cx="0" cy="3451283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  <a:alpha val="3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2608530" y="1603320"/>
            <a:ext cx="0" cy="3451283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  <a:alpha val="3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4796047" y="1603320"/>
            <a:ext cx="0" cy="3451283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  <a:alpha val="3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6997424" y="1603320"/>
            <a:ext cx="0" cy="3451283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  <a:alpha val="3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642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WU5YzNlNzA1MTM4ZTIwY2ViNDRmY2RhMGIxZGE2NTIifQ==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1262</Words>
  <Application>Microsoft Office PowerPoint</Application>
  <PresentationFormat>自定义</PresentationFormat>
  <Paragraphs>137</Paragraphs>
  <Slides>17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2" baseType="lpstr">
      <vt:lpstr>inpin culangti</vt:lpstr>
      <vt:lpstr>Noto Sans Mono CJK JP Regular</vt:lpstr>
      <vt:lpstr>Noto Sans SC</vt:lpstr>
      <vt:lpstr>黑体</vt:lpstr>
      <vt:lpstr>楷体</vt:lpstr>
      <vt:lpstr>隶书</vt:lpstr>
      <vt:lpstr>宋体</vt:lpstr>
      <vt:lpstr>微软雅黑</vt:lpstr>
      <vt:lpstr>中文正文</vt:lpstr>
      <vt:lpstr>Arial</vt:lpstr>
      <vt:lpstr>Calibri</vt:lpstr>
      <vt:lpstr>Century Gothic</vt:lpstr>
      <vt:lpstr>Wingdings</vt:lpstr>
      <vt:lpstr>默认设计模板</vt:lpstr>
      <vt:lpstr>1_默认设计模板</vt:lpstr>
      <vt:lpstr>PowerPoint 演示文稿</vt:lpstr>
      <vt:lpstr>PowerPoint 演示文稿</vt:lpstr>
      <vt:lpstr>在线虚拟仿真课程实训系统—使用说明</vt:lpstr>
      <vt:lpstr>在线虚拟仿真课程实训系统—使用说明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在线虚拟仿真课程实训系统—培训视频</vt:lpstr>
      <vt:lpstr>交流及答疑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理念</dc:title>
  <dc:creator>zhu</dc:creator>
  <cp:lastModifiedBy>123</cp:lastModifiedBy>
  <cp:revision>694</cp:revision>
  <dcterms:created xsi:type="dcterms:W3CDTF">2014-02-06T07:02:00Z</dcterms:created>
  <dcterms:modified xsi:type="dcterms:W3CDTF">2025-04-09T07:40:39Z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ICV">
    <vt:lpwstr>9124BFFA936D4CAC82DC298373EA7FC9_13</vt:lpwstr>
  </property>
</Properties>
</file>